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4"/>
  </p:sldMasterIdLst>
  <p:sldIdLst>
    <p:sldId id="256" r:id="rId5"/>
    <p:sldId id="296" r:id="rId6"/>
    <p:sldId id="290" r:id="rId7"/>
    <p:sldId id="303" r:id="rId8"/>
    <p:sldId id="292" r:id="rId9"/>
    <p:sldId id="297" r:id="rId10"/>
    <p:sldId id="293" r:id="rId11"/>
    <p:sldId id="298" r:id="rId12"/>
    <p:sldId id="294" r:id="rId13"/>
    <p:sldId id="299" r:id="rId14"/>
    <p:sldId id="295" r:id="rId15"/>
    <p:sldId id="300" r:id="rId16"/>
    <p:sldId id="304" r:id="rId17"/>
    <p:sldId id="301" r:id="rId18"/>
    <p:sldId id="305" r:id="rId19"/>
    <p:sldId id="302" r:id="rId20"/>
  </p:sldIdLst>
  <p:sldSz cx="12192000" cy="6858000"/>
  <p:notesSz cx="6858000" cy="9144000"/>
  <p:embeddedFontLst>
    <p:embeddedFont>
      <p:font typeface="Ariana Pro" panose="02010503060300000003" pitchFamily="2"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EE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71582F-46BE-99FD-2CA7-DB0BEDDBE54F}" v="2890" dt="2024-09-11T10:18:54.369"/>
  </p1510:revLst>
</p1510:revInfo>
</file>

<file path=ppt/tableStyles.xml><?xml version="1.0" encoding="utf-8"?>
<a:tblStyleLst xmlns:a="http://schemas.openxmlformats.org/drawingml/2006/main" def="{5940675A-B579-460E-94D1-54222C63F5D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0" autoAdjust="0"/>
    <p:restoredTop sz="94495"/>
  </p:normalViewPr>
  <p:slideViewPr>
    <p:cSldViewPr snapToGrid="0">
      <p:cViewPr varScale="1">
        <p:scale>
          <a:sx n="87" d="100"/>
          <a:sy n="87" d="100"/>
        </p:scale>
        <p:origin x="9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Saltmer" userId="9f6c33ef-4a36-46da-8ade-e1ede75fb5aa" providerId="ADAL" clId="{178FAEB5-4257-495A-BD70-776335DF1D33}"/>
    <pc:docChg chg="delSld">
      <pc:chgData name="Andy Saltmer" userId="9f6c33ef-4a36-46da-8ade-e1ede75fb5aa" providerId="ADAL" clId="{178FAEB5-4257-495A-BD70-776335DF1D33}" dt="2024-08-16T09:55:07.305" v="1" actId="47"/>
      <pc:docMkLst>
        <pc:docMk/>
      </pc:docMkLst>
      <pc:sldChg chg="del">
        <pc:chgData name="Andy Saltmer" userId="9f6c33ef-4a36-46da-8ade-e1ede75fb5aa" providerId="ADAL" clId="{178FAEB5-4257-495A-BD70-776335DF1D33}" dt="2024-08-16T09:55:04.116" v="0" actId="47"/>
        <pc:sldMkLst>
          <pc:docMk/>
          <pc:sldMk cId="3419962284" sldId="257"/>
        </pc:sldMkLst>
      </pc:sldChg>
      <pc:sldChg chg="del">
        <pc:chgData name="Andy Saltmer" userId="9f6c33ef-4a36-46da-8ade-e1ede75fb5aa" providerId="ADAL" clId="{178FAEB5-4257-495A-BD70-776335DF1D33}" dt="2024-08-16T09:55:04.116" v="0" actId="47"/>
        <pc:sldMkLst>
          <pc:docMk/>
          <pc:sldMk cId="2196823181" sldId="279"/>
        </pc:sldMkLst>
      </pc:sldChg>
      <pc:sldChg chg="del">
        <pc:chgData name="Andy Saltmer" userId="9f6c33ef-4a36-46da-8ade-e1ede75fb5aa" providerId="ADAL" clId="{178FAEB5-4257-495A-BD70-776335DF1D33}" dt="2024-08-16T09:55:04.116" v="0" actId="47"/>
        <pc:sldMkLst>
          <pc:docMk/>
          <pc:sldMk cId="4024037387" sldId="280"/>
        </pc:sldMkLst>
      </pc:sldChg>
      <pc:sldChg chg="del">
        <pc:chgData name="Andy Saltmer" userId="9f6c33ef-4a36-46da-8ade-e1ede75fb5aa" providerId="ADAL" clId="{178FAEB5-4257-495A-BD70-776335DF1D33}" dt="2024-08-16T09:55:07.305" v="1" actId="47"/>
        <pc:sldMkLst>
          <pc:docMk/>
          <pc:sldMk cId="3231759316" sldId="291"/>
        </pc:sldMkLst>
      </pc:sldChg>
    </pc:docChg>
  </pc:docChgLst>
  <pc:docChgLst>
    <pc:chgData name="James Mitchell" userId="S::james@acuity24.com::c4dbe54f-4e7a-4519-9c77-ced6c616b088" providerId="AD" clId="Web-{C471582F-46BE-99FD-2CA7-DB0BEDDBE54F}"/>
    <pc:docChg chg="addSld modSld sldOrd">
      <pc:chgData name="James Mitchell" userId="S::james@acuity24.com::c4dbe54f-4e7a-4519-9c77-ced6c616b088" providerId="AD" clId="Web-{C471582F-46BE-99FD-2CA7-DB0BEDDBE54F}" dt="2024-09-11T10:18:51.931" v="1474" actId="20577"/>
      <pc:docMkLst>
        <pc:docMk/>
      </pc:docMkLst>
      <pc:sldChg chg="modSp">
        <pc:chgData name="James Mitchell" userId="S::james@acuity24.com::c4dbe54f-4e7a-4519-9c77-ced6c616b088" providerId="AD" clId="Web-{C471582F-46BE-99FD-2CA7-DB0BEDDBE54F}" dt="2024-09-11T10:11:27.743" v="1470" actId="20577"/>
        <pc:sldMkLst>
          <pc:docMk/>
          <pc:sldMk cId="733340798" sldId="256"/>
        </pc:sldMkLst>
        <pc:spChg chg="mod">
          <ac:chgData name="James Mitchell" userId="S::james@acuity24.com::c4dbe54f-4e7a-4519-9c77-ced6c616b088" providerId="AD" clId="Web-{C471582F-46BE-99FD-2CA7-DB0BEDDBE54F}" dt="2024-09-11T10:11:27.743" v="1470" actId="20577"/>
          <ac:spMkLst>
            <pc:docMk/>
            <pc:sldMk cId="733340798" sldId="256"/>
            <ac:spMk id="2" creationId="{39D5FF9C-5F73-03EB-142E-AA5CA8070E12}"/>
          </ac:spMkLst>
        </pc:spChg>
      </pc:sldChg>
      <pc:sldChg chg="modSp ord">
        <pc:chgData name="James Mitchell" userId="S::james@acuity24.com::c4dbe54f-4e7a-4519-9c77-ced6c616b088" providerId="AD" clId="Web-{C471582F-46BE-99FD-2CA7-DB0BEDDBE54F}" dt="2024-09-11T10:05:38.745" v="970" actId="1076"/>
        <pc:sldMkLst>
          <pc:docMk/>
          <pc:sldMk cId="314433119" sldId="296"/>
        </pc:sldMkLst>
        <pc:spChg chg="mod">
          <ac:chgData name="James Mitchell" userId="S::james@acuity24.com::c4dbe54f-4e7a-4519-9c77-ced6c616b088" providerId="AD" clId="Web-{C471582F-46BE-99FD-2CA7-DB0BEDDBE54F}" dt="2024-09-11T09:54:39.877" v="253" actId="20577"/>
          <ac:spMkLst>
            <pc:docMk/>
            <pc:sldMk cId="314433119" sldId="296"/>
            <ac:spMk id="2" creationId="{23C2BF03-266E-EE2C-1F65-94DEEDC1C055}"/>
          </ac:spMkLst>
        </pc:spChg>
        <pc:spChg chg="mod">
          <ac:chgData name="James Mitchell" userId="S::james@acuity24.com::c4dbe54f-4e7a-4519-9c77-ced6c616b088" providerId="AD" clId="Web-{C471582F-46BE-99FD-2CA7-DB0BEDDBE54F}" dt="2024-09-11T10:05:38.745" v="970" actId="1076"/>
          <ac:spMkLst>
            <pc:docMk/>
            <pc:sldMk cId="314433119" sldId="296"/>
            <ac:spMk id="3" creationId="{F3616056-F741-6C67-DB78-B9771A4EC990}"/>
          </ac:spMkLst>
        </pc:spChg>
      </pc:sldChg>
      <pc:sldChg chg="modSp">
        <pc:chgData name="James Mitchell" userId="S::james@acuity24.com::c4dbe54f-4e7a-4519-9c77-ced6c616b088" providerId="AD" clId="Web-{C471582F-46BE-99FD-2CA7-DB0BEDDBE54F}" dt="2024-09-11T10:03:02.411" v="853" actId="20577"/>
        <pc:sldMkLst>
          <pc:docMk/>
          <pc:sldMk cId="3110080071" sldId="297"/>
        </pc:sldMkLst>
        <pc:spChg chg="mod">
          <ac:chgData name="James Mitchell" userId="S::james@acuity24.com::c4dbe54f-4e7a-4519-9c77-ced6c616b088" providerId="AD" clId="Web-{C471582F-46BE-99FD-2CA7-DB0BEDDBE54F}" dt="2024-09-11T10:03:02.411" v="853" actId="20577"/>
          <ac:spMkLst>
            <pc:docMk/>
            <pc:sldMk cId="3110080071" sldId="297"/>
            <ac:spMk id="3" creationId="{F3616056-F741-6C67-DB78-B9771A4EC990}"/>
          </ac:spMkLst>
        </pc:spChg>
      </pc:sldChg>
      <pc:sldChg chg="modSp">
        <pc:chgData name="James Mitchell" userId="S::james@acuity24.com::c4dbe54f-4e7a-4519-9c77-ced6c616b088" providerId="AD" clId="Web-{C471582F-46BE-99FD-2CA7-DB0BEDDBE54F}" dt="2024-09-11T10:06:03.809" v="993" actId="20577"/>
        <pc:sldMkLst>
          <pc:docMk/>
          <pc:sldMk cId="528504060" sldId="298"/>
        </pc:sldMkLst>
        <pc:spChg chg="mod">
          <ac:chgData name="James Mitchell" userId="S::james@acuity24.com::c4dbe54f-4e7a-4519-9c77-ced6c616b088" providerId="AD" clId="Web-{C471582F-46BE-99FD-2CA7-DB0BEDDBE54F}" dt="2024-09-11T10:06:03.809" v="993" actId="20577"/>
          <ac:spMkLst>
            <pc:docMk/>
            <pc:sldMk cId="528504060" sldId="298"/>
            <ac:spMk id="3" creationId="{F3616056-F741-6C67-DB78-B9771A4EC990}"/>
          </ac:spMkLst>
        </pc:spChg>
      </pc:sldChg>
      <pc:sldChg chg="modSp">
        <pc:chgData name="James Mitchell" userId="S::james@acuity24.com::c4dbe54f-4e7a-4519-9c77-ced6c616b088" providerId="AD" clId="Web-{C471582F-46BE-99FD-2CA7-DB0BEDDBE54F}" dt="2024-09-11T10:10:02.599" v="1418" actId="20577"/>
        <pc:sldMkLst>
          <pc:docMk/>
          <pc:sldMk cId="884781646" sldId="299"/>
        </pc:sldMkLst>
        <pc:spChg chg="mod">
          <ac:chgData name="James Mitchell" userId="S::james@acuity24.com::c4dbe54f-4e7a-4519-9c77-ced6c616b088" providerId="AD" clId="Web-{C471582F-46BE-99FD-2CA7-DB0BEDDBE54F}" dt="2024-09-11T10:10:02.599" v="1418" actId="20577"/>
          <ac:spMkLst>
            <pc:docMk/>
            <pc:sldMk cId="884781646" sldId="299"/>
            <ac:spMk id="3" creationId="{F3616056-F741-6C67-DB78-B9771A4EC990}"/>
          </ac:spMkLst>
        </pc:spChg>
      </pc:sldChg>
      <pc:sldChg chg="modSp">
        <pc:chgData name="James Mitchell" userId="S::james@acuity24.com::c4dbe54f-4e7a-4519-9c77-ced6c616b088" providerId="AD" clId="Web-{C471582F-46BE-99FD-2CA7-DB0BEDDBE54F}" dt="2024-09-11T09:45:11.668" v="243" actId="20577"/>
        <pc:sldMkLst>
          <pc:docMk/>
          <pc:sldMk cId="3798504338" sldId="300"/>
        </pc:sldMkLst>
        <pc:spChg chg="mod">
          <ac:chgData name="James Mitchell" userId="S::james@acuity24.com::c4dbe54f-4e7a-4519-9c77-ced6c616b088" providerId="AD" clId="Web-{C471582F-46BE-99FD-2CA7-DB0BEDDBE54F}" dt="2024-09-11T09:45:11.668" v="243" actId="20577"/>
          <ac:spMkLst>
            <pc:docMk/>
            <pc:sldMk cId="3798504338" sldId="300"/>
            <ac:spMk id="3" creationId="{F3616056-F741-6C67-DB78-B9771A4EC990}"/>
          </ac:spMkLst>
        </pc:spChg>
      </pc:sldChg>
      <pc:sldChg chg="modSp">
        <pc:chgData name="James Mitchell" userId="S::james@acuity24.com::c4dbe54f-4e7a-4519-9c77-ced6c616b088" providerId="AD" clId="Web-{C471582F-46BE-99FD-2CA7-DB0BEDDBE54F}" dt="2024-09-11T10:11:15.523" v="1467" actId="20577"/>
        <pc:sldMkLst>
          <pc:docMk/>
          <pc:sldMk cId="3739118072" sldId="301"/>
        </pc:sldMkLst>
        <pc:spChg chg="mod">
          <ac:chgData name="James Mitchell" userId="S::james@acuity24.com::c4dbe54f-4e7a-4519-9c77-ced6c616b088" providerId="AD" clId="Web-{C471582F-46BE-99FD-2CA7-DB0BEDDBE54F}" dt="2024-09-11T10:11:15.523" v="1467" actId="20577"/>
          <ac:spMkLst>
            <pc:docMk/>
            <pc:sldMk cId="3739118072" sldId="301"/>
            <ac:spMk id="3" creationId="{F3616056-F741-6C67-DB78-B9771A4EC990}"/>
          </ac:spMkLst>
        </pc:spChg>
      </pc:sldChg>
      <pc:sldChg chg="modSp">
        <pc:chgData name="James Mitchell" userId="S::james@acuity24.com::c4dbe54f-4e7a-4519-9c77-ced6c616b088" providerId="AD" clId="Web-{C471582F-46BE-99FD-2CA7-DB0BEDDBE54F}" dt="2024-09-11T10:07:54.219" v="1199" actId="20577"/>
        <pc:sldMkLst>
          <pc:docMk/>
          <pc:sldMk cId="4026185780" sldId="302"/>
        </pc:sldMkLst>
        <pc:spChg chg="mod">
          <ac:chgData name="James Mitchell" userId="S::james@acuity24.com::c4dbe54f-4e7a-4519-9c77-ced6c616b088" providerId="AD" clId="Web-{C471582F-46BE-99FD-2CA7-DB0BEDDBE54F}" dt="2024-09-11T10:07:54.219" v="1199" actId="20577"/>
          <ac:spMkLst>
            <pc:docMk/>
            <pc:sldMk cId="4026185780" sldId="302"/>
            <ac:spMk id="3" creationId="{F3616056-F741-6C67-DB78-B9771A4EC990}"/>
          </ac:spMkLst>
        </pc:spChg>
      </pc:sldChg>
      <pc:sldChg chg="modSp add replId">
        <pc:chgData name="James Mitchell" userId="S::james@acuity24.com::c4dbe54f-4e7a-4519-9c77-ced6c616b088" providerId="AD" clId="Web-{C471582F-46BE-99FD-2CA7-DB0BEDDBE54F}" dt="2024-09-11T10:18:51.931" v="1474" actId="20577"/>
        <pc:sldMkLst>
          <pc:docMk/>
          <pc:sldMk cId="1111716300" sldId="303"/>
        </pc:sldMkLst>
        <pc:spChg chg="mod">
          <ac:chgData name="James Mitchell" userId="S::james@acuity24.com::c4dbe54f-4e7a-4519-9c77-ced6c616b088" providerId="AD" clId="Web-{C471582F-46BE-99FD-2CA7-DB0BEDDBE54F}" dt="2024-09-11T10:18:51.931" v="1474" actId="20577"/>
          <ac:spMkLst>
            <pc:docMk/>
            <pc:sldMk cId="1111716300" sldId="303"/>
            <ac:spMk id="3" creationId="{F3616056-F741-6C67-DB78-B9771A4EC990}"/>
          </ac:spMkLst>
        </pc:spChg>
      </pc:sldChg>
      <pc:sldChg chg="modSp add ord replId">
        <pc:chgData name="James Mitchell" userId="S::james@acuity24.com::c4dbe54f-4e7a-4519-9c77-ced6c616b088" providerId="AD" clId="Web-{C471582F-46BE-99FD-2CA7-DB0BEDDBE54F}" dt="2024-09-11T10:10:28.444" v="1428" actId="20577"/>
        <pc:sldMkLst>
          <pc:docMk/>
          <pc:sldMk cId="3804795213" sldId="304"/>
        </pc:sldMkLst>
        <pc:spChg chg="mod">
          <ac:chgData name="James Mitchell" userId="S::james@acuity24.com::c4dbe54f-4e7a-4519-9c77-ced6c616b088" providerId="AD" clId="Web-{C471582F-46BE-99FD-2CA7-DB0BEDDBE54F}" dt="2024-09-11T10:10:28.444" v="1428" actId="20577"/>
          <ac:spMkLst>
            <pc:docMk/>
            <pc:sldMk cId="3804795213" sldId="304"/>
            <ac:spMk id="2" creationId="{204232A2-B953-A2C5-79B8-BA30F1688485}"/>
          </ac:spMkLst>
        </pc:spChg>
      </pc:sldChg>
      <pc:sldChg chg="modSp add ord replId">
        <pc:chgData name="James Mitchell" userId="S::james@acuity24.com::c4dbe54f-4e7a-4519-9c77-ced6c616b088" providerId="AD" clId="Web-{C471582F-46BE-99FD-2CA7-DB0BEDDBE54F}" dt="2024-09-11T10:10:55.866" v="1447" actId="20577"/>
        <pc:sldMkLst>
          <pc:docMk/>
          <pc:sldMk cId="379471547" sldId="305"/>
        </pc:sldMkLst>
        <pc:spChg chg="mod">
          <ac:chgData name="James Mitchell" userId="S::james@acuity24.com::c4dbe54f-4e7a-4519-9c77-ced6c616b088" providerId="AD" clId="Web-{C471582F-46BE-99FD-2CA7-DB0BEDDBE54F}" dt="2024-09-11T10:10:55.866" v="1447" actId="20577"/>
          <ac:spMkLst>
            <pc:docMk/>
            <pc:sldMk cId="379471547" sldId="305"/>
            <ac:spMk id="2" creationId="{204232A2-B953-A2C5-79B8-BA30F168848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3176B-D330-D6C4-764D-646FBD72AF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B63FD1-5D19-9D8A-5A3F-CBBE6E6D24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93A3E0-C0D8-2F5B-51F9-5F1C4935BE59}"/>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5" name="Footer Placeholder 4">
            <a:extLst>
              <a:ext uri="{FF2B5EF4-FFF2-40B4-BE49-F238E27FC236}">
                <a16:creationId xmlns:a16="http://schemas.microsoft.com/office/drawing/2014/main" id="{A4102B33-D16B-786A-8C92-922A373AC9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892F8D-75E7-37E7-BAF2-12608830D38E}"/>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41379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67ED8-6AB5-A81F-AD95-54A57EDE5B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C0323C-2483-AE1B-2524-05D3578E08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4298F-0DB9-6DCA-E810-7A38A4072AEF}"/>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5" name="Footer Placeholder 4">
            <a:extLst>
              <a:ext uri="{FF2B5EF4-FFF2-40B4-BE49-F238E27FC236}">
                <a16:creationId xmlns:a16="http://schemas.microsoft.com/office/drawing/2014/main" id="{24896B1A-67D3-B25F-332B-FE81858388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613308-C05B-357E-D6FE-E09594C60A9E}"/>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1857503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814E2B-1919-5C42-0508-E8EE18480A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805E9E-4E60-049F-366F-77A60111A3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AC475F-32BC-C7DE-B623-F2B3819C3C92}"/>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5" name="Footer Placeholder 4">
            <a:extLst>
              <a:ext uri="{FF2B5EF4-FFF2-40B4-BE49-F238E27FC236}">
                <a16:creationId xmlns:a16="http://schemas.microsoft.com/office/drawing/2014/main" id="{D9F9C040-1D45-CE47-DDE9-3519023CCD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928590-96C2-6695-6BF8-E33D8D7B8560}"/>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202203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D6C73-EC82-D561-E42C-F6E43656D43D}"/>
              </a:ext>
            </a:extLst>
          </p:cNvPr>
          <p:cNvSpPr>
            <a:spLocks noGrp="1"/>
          </p:cNvSpPr>
          <p:nvPr>
            <p:ph type="title"/>
          </p:nvPr>
        </p:nvSpPr>
        <p:spPr>
          <a:xfrm>
            <a:off x="830958" y="1191842"/>
            <a:ext cx="10515600" cy="1325563"/>
          </a:xfrm>
        </p:spPr>
        <p:txBody>
          <a:bodyPr>
            <a:normAutofit/>
          </a:bodyPr>
          <a:lstStyle>
            <a:lvl1pPr>
              <a:defRPr sz="4000" b="1">
                <a:latin typeface="Ariana Pro" panose="02010503060300000003" pitchFamily="2"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3B9C2F1-BC74-EE54-6E70-BEC07FB531BA}"/>
              </a:ext>
            </a:extLst>
          </p:cNvPr>
          <p:cNvSpPr>
            <a:spLocks noGrp="1"/>
          </p:cNvSpPr>
          <p:nvPr>
            <p:ph idx="1"/>
          </p:nvPr>
        </p:nvSpPr>
        <p:spPr>
          <a:xfrm>
            <a:off x="830958" y="2536865"/>
            <a:ext cx="5013960" cy="3640098"/>
          </a:xfrm>
        </p:spPr>
        <p:txBody>
          <a:bodyPr>
            <a:normAutofit/>
          </a:bodyPr>
          <a:lstStyle>
            <a:lvl1pPr marL="0" indent="0">
              <a:lnSpc>
                <a:spcPct val="150000"/>
              </a:lnSpc>
              <a:buNone/>
              <a:defRPr sz="1400">
                <a:latin typeface="Ariana Pro" panose="02010503060300000003" pitchFamily="2" charset="0"/>
              </a:defRPr>
            </a:lvl1pPr>
          </a:lstStyle>
          <a:p>
            <a:pPr lvl="0"/>
            <a:r>
              <a:rPr lang="en-US"/>
              <a:t>Click to edit Master text styles</a:t>
            </a:r>
          </a:p>
        </p:txBody>
      </p:sp>
      <p:sp>
        <p:nvSpPr>
          <p:cNvPr id="4" name="Date Placeholder 3">
            <a:extLst>
              <a:ext uri="{FF2B5EF4-FFF2-40B4-BE49-F238E27FC236}">
                <a16:creationId xmlns:a16="http://schemas.microsoft.com/office/drawing/2014/main" id="{32F158A7-504F-E74E-B182-6976F80A629D}"/>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5" name="Footer Placeholder 4">
            <a:extLst>
              <a:ext uri="{FF2B5EF4-FFF2-40B4-BE49-F238E27FC236}">
                <a16:creationId xmlns:a16="http://schemas.microsoft.com/office/drawing/2014/main" id="{1D7132F4-6EC4-AA5B-112D-9139D103F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96E2B-0D20-0AE7-7790-30AE3760494C}"/>
              </a:ext>
            </a:extLst>
          </p:cNvPr>
          <p:cNvSpPr>
            <a:spLocks noGrp="1"/>
          </p:cNvSpPr>
          <p:nvPr>
            <p:ph type="sldNum" sz="quarter" idx="12"/>
          </p:nvPr>
        </p:nvSpPr>
        <p:spPr/>
        <p:txBody>
          <a:bodyPr/>
          <a:lstStyle/>
          <a:p>
            <a:fld id="{C8817AD2-8766-8145-8046-EAD72055E267}" type="slidenum">
              <a:rPr lang="en-US" smtClean="0"/>
              <a:t>‹#›</a:t>
            </a:fld>
            <a:endParaRPr lang="en-US"/>
          </a:p>
        </p:txBody>
      </p:sp>
      <p:sp>
        <p:nvSpPr>
          <p:cNvPr id="16" name="Content Placeholder 2">
            <a:extLst>
              <a:ext uri="{FF2B5EF4-FFF2-40B4-BE49-F238E27FC236}">
                <a16:creationId xmlns:a16="http://schemas.microsoft.com/office/drawing/2014/main" id="{A2DA0E4E-F377-6967-C27E-58BB6233C371}"/>
              </a:ext>
            </a:extLst>
          </p:cNvPr>
          <p:cNvSpPr>
            <a:spLocks noGrp="1"/>
          </p:cNvSpPr>
          <p:nvPr>
            <p:ph idx="13"/>
          </p:nvPr>
        </p:nvSpPr>
        <p:spPr>
          <a:xfrm>
            <a:off x="6270884" y="2536865"/>
            <a:ext cx="5013960" cy="3640098"/>
          </a:xfrm>
        </p:spPr>
        <p:txBody>
          <a:bodyPr>
            <a:normAutofit/>
          </a:bodyPr>
          <a:lstStyle>
            <a:lvl1pPr marL="0" indent="0">
              <a:lnSpc>
                <a:spcPct val="150000"/>
              </a:lnSpc>
              <a:buNone/>
              <a:defRPr sz="1400">
                <a:latin typeface="Ariana Pro" panose="02010503060300000003" pitchFamily="2" charset="0"/>
              </a:defRPr>
            </a:lvl1pPr>
          </a:lstStyle>
          <a:p>
            <a:pPr lvl="0"/>
            <a:r>
              <a:rPr lang="en-US"/>
              <a:t>Click to edit Master text styles</a:t>
            </a:r>
          </a:p>
        </p:txBody>
      </p:sp>
    </p:spTree>
    <p:extLst>
      <p:ext uri="{BB962C8B-B14F-4D97-AF65-F5344CB8AC3E}">
        <p14:creationId xmlns:p14="http://schemas.microsoft.com/office/powerpoint/2010/main" val="240067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8249D-1A7B-BC1B-59EB-85239CEDE1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645C4B-99B4-A8C3-4105-AA8719FB3B5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2B240B-2B33-6E68-0449-9413889F2C2C}"/>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5" name="Footer Placeholder 4">
            <a:extLst>
              <a:ext uri="{FF2B5EF4-FFF2-40B4-BE49-F238E27FC236}">
                <a16:creationId xmlns:a16="http://schemas.microsoft.com/office/drawing/2014/main" id="{EC7A0E33-605A-5E20-7585-CAFDA26C8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461211-C222-1B07-DC78-E1CBA1FA761A}"/>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507976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7BC31-D65D-ADB8-7FCC-164BBAD98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9F1B29-0EA0-316B-3807-287878AE4A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7FCD93-25F9-7851-CF1F-D7A156B7C3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98D1BD-A739-FAE5-75D3-A0858FCB860B}"/>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6" name="Footer Placeholder 5">
            <a:extLst>
              <a:ext uri="{FF2B5EF4-FFF2-40B4-BE49-F238E27FC236}">
                <a16:creationId xmlns:a16="http://schemas.microsoft.com/office/drawing/2014/main" id="{13990C6F-8958-F2ED-8BFB-F0D780A6EA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C1F79-F3C4-AC93-46E0-C94B64441A7C}"/>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2637065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D9FE5-E859-2738-AE28-C9697A3781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28D5C8-23EF-764E-164D-3344A98B6E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CF1954-F216-E487-D45B-27689F4CC4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3B5444-DAD8-0E3C-DF0F-ED06371433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309F45-EF3D-F5E7-E63C-B0542FFAE4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1CDF09-BA2A-4AC7-F756-2127085A4F2A}"/>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8" name="Footer Placeholder 7">
            <a:extLst>
              <a:ext uri="{FF2B5EF4-FFF2-40B4-BE49-F238E27FC236}">
                <a16:creationId xmlns:a16="http://schemas.microsoft.com/office/drawing/2014/main" id="{7758AF9C-B576-99F1-9C44-D7FE6E42F9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B93604-94F5-C8D0-C587-85193B92DC81}"/>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417464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5E199-B8A3-97A9-26A4-B895CCD721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D3D68F-5C6E-BBE3-8D3F-C2451C826568}"/>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4" name="Footer Placeholder 3">
            <a:extLst>
              <a:ext uri="{FF2B5EF4-FFF2-40B4-BE49-F238E27FC236}">
                <a16:creationId xmlns:a16="http://schemas.microsoft.com/office/drawing/2014/main" id="{05D6BEB1-67C2-C9F3-F4BC-584EC74A10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41C29A-225E-8FBD-502A-005275E4CCBE}"/>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149817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C29BDA-1049-35B4-1210-15C13D726321}"/>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3" name="Footer Placeholder 2">
            <a:extLst>
              <a:ext uri="{FF2B5EF4-FFF2-40B4-BE49-F238E27FC236}">
                <a16:creationId xmlns:a16="http://schemas.microsoft.com/office/drawing/2014/main" id="{F061B619-3E79-E607-FE2B-6B2F64C223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DECE38-1FE6-8ECA-0014-F36BA825E476}"/>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3684194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25E9-C656-7BF7-5BAE-65A72C0262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DBFF72-EBF0-589A-E38D-73813D3396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18EC94-2633-4FBA-42C4-30EFA285A8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3BB53-177A-3B8D-F8F2-FA9491F19B0C}"/>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6" name="Footer Placeholder 5">
            <a:extLst>
              <a:ext uri="{FF2B5EF4-FFF2-40B4-BE49-F238E27FC236}">
                <a16:creationId xmlns:a16="http://schemas.microsoft.com/office/drawing/2014/main" id="{FECE4E9F-CAEA-C698-2E53-14B241737B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1CAEE-EFA3-FEEE-9129-778A82553976}"/>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415676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77202-F087-BC1C-625A-895DE1CE9D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935C22-8B29-E63C-83C0-83E4F1FAB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36CF7C5-DB66-0B38-ECEC-3B79B0699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DDDD56-AF5E-2BB6-D39D-C9F3CED708A9}"/>
              </a:ext>
            </a:extLst>
          </p:cNvPr>
          <p:cNvSpPr>
            <a:spLocks noGrp="1"/>
          </p:cNvSpPr>
          <p:nvPr>
            <p:ph type="dt" sz="half" idx="10"/>
          </p:nvPr>
        </p:nvSpPr>
        <p:spPr/>
        <p:txBody>
          <a:bodyPr/>
          <a:lstStyle/>
          <a:p>
            <a:fld id="{7FA265D9-E2AA-AD48-898B-208C2A468E09}" type="datetimeFigureOut">
              <a:rPr lang="en-US" smtClean="0"/>
              <a:t>9/16/24</a:t>
            </a:fld>
            <a:endParaRPr lang="en-US"/>
          </a:p>
        </p:txBody>
      </p:sp>
      <p:sp>
        <p:nvSpPr>
          <p:cNvPr id="6" name="Footer Placeholder 5">
            <a:extLst>
              <a:ext uri="{FF2B5EF4-FFF2-40B4-BE49-F238E27FC236}">
                <a16:creationId xmlns:a16="http://schemas.microsoft.com/office/drawing/2014/main" id="{B8F116B4-B736-6A9E-9787-C14DFBCEF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F50D70-B9F9-4323-AAEA-476D1751ABCA}"/>
              </a:ext>
            </a:extLst>
          </p:cNvPr>
          <p:cNvSpPr>
            <a:spLocks noGrp="1"/>
          </p:cNvSpPr>
          <p:nvPr>
            <p:ph type="sldNum" sz="quarter" idx="12"/>
          </p:nvPr>
        </p:nvSpPr>
        <p:spPr/>
        <p:txBody>
          <a:bodyPr/>
          <a:lstStyle/>
          <a:p>
            <a:fld id="{C8817AD2-8766-8145-8046-EAD72055E267}" type="slidenum">
              <a:rPr lang="en-US" smtClean="0"/>
              <a:t>‹#›</a:t>
            </a:fld>
            <a:endParaRPr lang="en-US"/>
          </a:p>
        </p:txBody>
      </p:sp>
    </p:spTree>
    <p:extLst>
      <p:ext uri="{BB962C8B-B14F-4D97-AF65-F5344CB8AC3E}">
        <p14:creationId xmlns:p14="http://schemas.microsoft.com/office/powerpoint/2010/main" val="39795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3887E2-186B-D597-6382-B5339246F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2E22A3-4E50-23AD-B94F-F6B731F7F0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50833-FE54-8764-AD87-0E4BDED39D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A265D9-E2AA-AD48-898B-208C2A468E09}" type="datetimeFigureOut">
              <a:rPr lang="en-US" smtClean="0"/>
              <a:t>9/16/24</a:t>
            </a:fld>
            <a:endParaRPr lang="en-US"/>
          </a:p>
        </p:txBody>
      </p:sp>
      <p:sp>
        <p:nvSpPr>
          <p:cNvPr id="5" name="Footer Placeholder 4">
            <a:extLst>
              <a:ext uri="{FF2B5EF4-FFF2-40B4-BE49-F238E27FC236}">
                <a16:creationId xmlns:a16="http://schemas.microsoft.com/office/drawing/2014/main" id="{927C8BB3-1F80-C527-8642-C41B782A31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4490EF0-C905-492D-7E2A-0135D8A98B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8817AD2-8766-8145-8046-EAD72055E267}" type="slidenum">
              <a:rPr lang="en-US" smtClean="0"/>
              <a:t>‹#›</a:t>
            </a:fld>
            <a:endParaRPr lang="en-US"/>
          </a:p>
        </p:txBody>
      </p:sp>
    </p:spTree>
    <p:extLst>
      <p:ext uri="{BB962C8B-B14F-4D97-AF65-F5344CB8AC3E}">
        <p14:creationId xmlns:p14="http://schemas.microsoft.com/office/powerpoint/2010/main" val="105086960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5FF9C-5F73-03EB-142E-AA5CA8070E12}"/>
              </a:ext>
            </a:extLst>
          </p:cNvPr>
          <p:cNvSpPr>
            <a:spLocks noGrp="1"/>
          </p:cNvSpPr>
          <p:nvPr>
            <p:ph type="ctrTitle"/>
          </p:nvPr>
        </p:nvSpPr>
        <p:spPr>
          <a:xfrm>
            <a:off x="890953" y="3005527"/>
            <a:ext cx="9144000" cy="841918"/>
          </a:xfrm>
        </p:spPr>
        <p:txBody>
          <a:bodyPr>
            <a:normAutofit/>
          </a:bodyPr>
          <a:lstStyle/>
          <a:p>
            <a:pPr algn="l"/>
            <a:r>
              <a:rPr lang="en-US" sz="4800" b="1">
                <a:latin typeface="Ariana Pro"/>
              </a:rPr>
              <a:t>24 Day On Boarding</a:t>
            </a:r>
            <a:endParaRPr lang="en-US" sz="4800" b="1" dirty="0">
              <a:latin typeface="Ariana Pro" panose="02010503060300000003" pitchFamily="2" charset="0"/>
            </a:endParaRPr>
          </a:p>
        </p:txBody>
      </p:sp>
      <p:sp>
        <p:nvSpPr>
          <p:cNvPr id="3" name="Subtitle 2">
            <a:extLst>
              <a:ext uri="{FF2B5EF4-FFF2-40B4-BE49-F238E27FC236}">
                <a16:creationId xmlns:a16="http://schemas.microsoft.com/office/drawing/2014/main" id="{199A75DD-ADA2-F10D-E9F7-FB1B40B3F74F}"/>
              </a:ext>
            </a:extLst>
          </p:cNvPr>
          <p:cNvSpPr>
            <a:spLocks noGrp="1"/>
          </p:cNvSpPr>
          <p:nvPr>
            <p:ph type="subTitle" idx="1"/>
          </p:nvPr>
        </p:nvSpPr>
        <p:spPr>
          <a:xfrm>
            <a:off x="890953" y="4069304"/>
            <a:ext cx="9144000" cy="1395335"/>
          </a:xfrm>
        </p:spPr>
        <p:txBody>
          <a:bodyPr/>
          <a:lstStyle/>
          <a:p>
            <a:pPr algn="l"/>
            <a:r>
              <a:rPr lang="en-US" dirty="0">
                <a:latin typeface="Ariana Pro" panose="02010503060300000003" pitchFamily="2" charset="0"/>
              </a:rPr>
              <a:t>What to expect – week by week</a:t>
            </a:r>
          </a:p>
        </p:txBody>
      </p:sp>
    </p:spTree>
    <p:extLst>
      <p:ext uri="{BB962C8B-B14F-4D97-AF65-F5344CB8AC3E}">
        <p14:creationId xmlns:p14="http://schemas.microsoft.com/office/powerpoint/2010/main" val="733340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4</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2585323"/>
          </a:xfrm>
          <a:prstGeom prst="rect">
            <a:avLst/>
          </a:prstGeom>
          <a:noFill/>
        </p:spPr>
        <p:txBody>
          <a:bodyPr wrap="square" lIns="91440" tIns="45720" rIns="91440" bIns="45720" rtlCol="0" anchor="t">
            <a:spAutoFit/>
          </a:bodyPr>
          <a:lstStyle/>
          <a:p>
            <a:r>
              <a:rPr lang="en-GB" dirty="0">
                <a:latin typeface="Ariana Pro" panose="02010503060300000003" pitchFamily="2" charset="0"/>
              </a:rPr>
              <a:t>The fourth week will be entirely dedicated to testing your system and processes. Daily drop-in sessions will continue throughout the week. </a:t>
            </a:r>
          </a:p>
          <a:p>
            <a:endParaRPr lang="en-GB" dirty="0">
              <a:latin typeface="Ariana Pro" panose="02010503060300000003" pitchFamily="2" charset="0"/>
            </a:endParaRPr>
          </a:p>
          <a:p>
            <a:r>
              <a:rPr lang="en-GB" dirty="0">
                <a:latin typeface="Ariana Pro" panose="02010503060300000003" pitchFamily="2" charset="0"/>
              </a:rPr>
              <a:t>Updates of each UAT issue logged within the Acuity24 Customer Portal will have status updates and resolutions provided against the options. </a:t>
            </a:r>
          </a:p>
          <a:p>
            <a:endParaRPr lang="en-GB" dirty="0">
              <a:latin typeface="Ariana Pro" panose="02010503060300000003" pitchFamily="2" charset="0"/>
            </a:endParaRPr>
          </a:p>
          <a:p>
            <a:r>
              <a:rPr lang="en-GB" dirty="0">
                <a:latin typeface="Ariana Pro" panose="02010503060300000003" pitchFamily="2" charset="0"/>
              </a:rPr>
              <a:t>Should you feel you need some more training, remember the Sage University is still at your disposal as well as Acuity24's resources to assist. All of which access can be found in the resources below. </a:t>
            </a:r>
          </a:p>
        </p:txBody>
      </p:sp>
    </p:spTree>
    <p:extLst>
      <p:ext uri="{BB962C8B-B14F-4D97-AF65-F5344CB8AC3E}">
        <p14:creationId xmlns:p14="http://schemas.microsoft.com/office/powerpoint/2010/main" val="884781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fontScale="90000"/>
          </a:bodyPr>
          <a:lstStyle/>
          <a:p>
            <a:pPr algn="ctr"/>
            <a:r>
              <a:rPr lang="en-US" sz="4800" b="1" dirty="0">
                <a:solidFill>
                  <a:srgbClr val="01EE21"/>
                </a:solidFill>
                <a:latin typeface="Ariana Pro" panose="02010503060300000003" pitchFamily="2" charset="0"/>
              </a:rPr>
              <a:t>Week 5 – Go Live Preparation &amp; Execution</a:t>
            </a:r>
          </a:p>
        </p:txBody>
      </p:sp>
    </p:spTree>
    <p:extLst>
      <p:ext uri="{BB962C8B-B14F-4D97-AF65-F5344CB8AC3E}">
        <p14:creationId xmlns:p14="http://schemas.microsoft.com/office/powerpoint/2010/main" val="1300671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5</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3693319"/>
          </a:xfrm>
          <a:prstGeom prst="rect">
            <a:avLst/>
          </a:prstGeom>
          <a:noFill/>
        </p:spPr>
        <p:txBody>
          <a:bodyPr wrap="square" rtlCol="0">
            <a:spAutoFit/>
          </a:bodyPr>
          <a:lstStyle/>
          <a:p>
            <a:r>
              <a:rPr lang="en-GB" dirty="0">
                <a:latin typeface="Ariana Pro" panose="02010503060300000003" pitchFamily="2" charset="0"/>
              </a:rPr>
              <a:t>The fifth week is dedicated to ‘Go Live Planning &amp; Execution’. This will involve purging transactions from your system that were being used for testing purposes, preparing your opening balance transactional data (Opening Trial Balance, Open AP &amp; AR Transactions) so that they can be loaded into the system. </a:t>
            </a:r>
          </a:p>
          <a:p>
            <a:endParaRPr lang="en-GB" dirty="0">
              <a:latin typeface="Ariana Pro" panose="02010503060300000003" pitchFamily="2" charset="0"/>
            </a:endParaRPr>
          </a:p>
          <a:p>
            <a:r>
              <a:rPr lang="en-GB" dirty="0">
                <a:latin typeface="Ariana Pro" panose="02010503060300000003" pitchFamily="2" charset="0"/>
              </a:rPr>
              <a:t>A final validation of your system is required prior to live running, this will include checking record numbers match between systems (does the total number of customers in Sage 50 and Sage Intacct match, subject to any data cleansing), the data values against records match between systems (do the values in the fields a customer record match between Sage 50 and Sage Intacct, addresses, contacts, credit limits, etc) and the opening transactions match (comparing the trial balance, aged debtor and creditors between Sage 50 and Sage Intacct). </a:t>
            </a:r>
          </a:p>
          <a:p>
            <a:endParaRPr lang="en-GB" dirty="0">
              <a:latin typeface="Ariana Pro" panose="02010503060300000003" pitchFamily="2" charset="0"/>
            </a:endParaRPr>
          </a:p>
          <a:p>
            <a:endParaRPr lang="en-GB" dirty="0">
              <a:latin typeface="Ariana Pro" panose="02010503060300000003" pitchFamily="2" charset="0"/>
            </a:endParaRPr>
          </a:p>
        </p:txBody>
      </p:sp>
    </p:spTree>
    <p:extLst>
      <p:ext uri="{BB962C8B-B14F-4D97-AF65-F5344CB8AC3E}">
        <p14:creationId xmlns:p14="http://schemas.microsoft.com/office/powerpoint/2010/main" val="379850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a:bodyPr>
          <a:lstStyle/>
          <a:p>
            <a:pPr algn="ctr"/>
            <a:r>
              <a:rPr lang="en-US" sz="4800" b="1">
                <a:solidFill>
                  <a:srgbClr val="01EE21"/>
                </a:solidFill>
                <a:latin typeface="Ariana Pro"/>
              </a:rPr>
              <a:t>Week </a:t>
            </a:r>
            <a:r>
              <a:rPr lang="en-US" sz="4800">
                <a:solidFill>
                  <a:srgbClr val="01EE21"/>
                </a:solidFill>
                <a:latin typeface="Ariana Pro"/>
              </a:rPr>
              <a:t>6 </a:t>
            </a:r>
            <a:r>
              <a:rPr lang="en-US" sz="4800" b="1">
                <a:solidFill>
                  <a:srgbClr val="01EE21"/>
                </a:solidFill>
                <a:latin typeface="Ariana Pro"/>
              </a:rPr>
              <a:t>– Live </a:t>
            </a:r>
            <a:r>
              <a:rPr lang="en-US" sz="4800">
                <a:solidFill>
                  <a:srgbClr val="01EE21"/>
                </a:solidFill>
                <a:latin typeface="Ariana Pro"/>
              </a:rPr>
              <a:t>Transacting</a:t>
            </a:r>
            <a:endParaRPr lang="en-US" sz="4800" b="1">
              <a:solidFill>
                <a:srgbClr val="01EE21"/>
              </a:solidFill>
              <a:latin typeface="Ariana Pro"/>
            </a:endParaRPr>
          </a:p>
        </p:txBody>
      </p:sp>
    </p:spTree>
    <p:extLst>
      <p:ext uri="{BB962C8B-B14F-4D97-AF65-F5344CB8AC3E}">
        <p14:creationId xmlns:p14="http://schemas.microsoft.com/office/powerpoint/2010/main" val="380479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6</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3970318"/>
          </a:xfrm>
          <a:prstGeom prst="rect">
            <a:avLst/>
          </a:prstGeom>
          <a:noFill/>
        </p:spPr>
        <p:txBody>
          <a:bodyPr wrap="square" lIns="91440" tIns="45720" rIns="91440" bIns="45720" rtlCol="0" anchor="t">
            <a:spAutoFit/>
          </a:bodyPr>
          <a:lstStyle/>
          <a:p>
            <a:r>
              <a:rPr lang="en-GB" dirty="0">
                <a:latin typeface="Ariana Pro" panose="02010503060300000003" pitchFamily="2" charset="0"/>
              </a:rPr>
              <a:t>In the sixth week, you’ll be transacting and running live in your new system, as fully functioning Sage Intacct users.</a:t>
            </a:r>
            <a:endParaRPr lang="en-US" dirty="0">
              <a:latin typeface="Ariana Pro" panose="02010503060300000003" pitchFamily="2" charset="0"/>
            </a:endParaRPr>
          </a:p>
          <a:p>
            <a:endParaRPr lang="en-GB" dirty="0">
              <a:latin typeface="Ariana Pro" panose="02010503060300000003" pitchFamily="2" charset="0"/>
            </a:endParaRPr>
          </a:p>
          <a:p>
            <a:r>
              <a:rPr lang="en-GB" dirty="0">
                <a:latin typeface="Ariana Pro" panose="02010503060300000003" pitchFamily="2" charset="0"/>
              </a:rPr>
              <a:t>The Acuity Service Team will be on hand to assist with queries that can be raised through Acuity24's Customer Portal, which you’ll be familiar with having used this throughout your project. </a:t>
            </a:r>
          </a:p>
          <a:p>
            <a:endParaRPr lang="en-GB" dirty="0">
              <a:latin typeface="Ariana Pro" panose="02010503060300000003" pitchFamily="2" charset="0"/>
            </a:endParaRPr>
          </a:p>
          <a:p>
            <a:r>
              <a:rPr lang="en-GB" dirty="0">
                <a:latin typeface="Ariana Pro" panose="02010503060300000003" pitchFamily="2" charset="0"/>
              </a:rPr>
              <a:t>At this point your On-boarding is complete. </a:t>
            </a: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p:txBody>
      </p:sp>
    </p:spTree>
    <p:extLst>
      <p:ext uri="{BB962C8B-B14F-4D97-AF65-F5344CB8AC3E}">
        <p14:creationId xmlns:p14="http://schemas.microsoft.com/office/powerpoint/2010/main" val="373911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fontScale="90000"/>
          </a:bodyPr>
          <a:lstStyle/>
          <a:p>
            <a:pPr algn="ctr"/>
            <a:r>
              <a:rPr lang="en-US" sz="4800" b="1">
                <a:solidFill>
                  <a:srgbClr val="01EE21"/>
                </a:solidFill>
                <a:latin typeface="Ariana Pro"/>
              </a:rPr>
              <a:t>Week </a:t>
            </a:r>
            <a:r>
              <a:rPr lang="en-US" sz="4800">
                <a:solidFill>
                  <a:srgbClr val="01EE21"/>
                </a:solidFill>
                <a:latin typeface="Ariana Pro"/>
              </a:rPr>
              <a:t>7 and Beyond </a:t>
            </a:r>
            <a:r>
              <a:rPr lang="en-US" sz="4800" b="1">
                <a:solidFill>
                  <a:srgbClr val="01EE21"/>
                </a:solidFill>
                <a:latin typeface="Ariana Pro"/>
              </a:rPr>
              <a:t>– </a:t>
            </a:r>
            <a:r>
              <a:rPr lang="en-US" sz="4800">
                <a:solidFill>
                  <a:srgbClr val="01EE21"/>
                </a:solidFill>
                <a:latin typeface="Ariana Pro"/>
              </a:rPr>
              <a:t>On-boarding success</a:t>
            </a:r>
            <a:endParaRPr lang="en-US" sz="4800" b="1">
              <a:solidFill>
                <a:srgbClr val="01EE21"/>
              </a:solidFill>
              <a:latin typeface="Ariana Pro"/>
            </a:endParaRPr>
          </a:p>
        </p:txBody>
      </p:sp>
    </p:spTree>
    <p:extLst>
      <p:ext uri="{BB962C8B-B14F-4D97-AF65-F5344CB8AC3E}">
        <p14:creationId xmlns:p14="http://schemas.microsoft.com/office/powerpoint/2010/main" val="379471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7 &amp; Beyond </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3139321"/>
          </a:xfrm>
          <a:prstGeom prst="rect">
            <a:avLst/>
          </a:prstGeom>
          <a:noFill/>
        </p:spPr>
        <p:txBody>
          <a:bodyPr wrap="square" lIns="91440" tIns="45720" rIns="91440" bIns="45720" rtlCol="0" anchor="t">
            <a:spAutoFit/>
          </a:bodyPr>
          <a:lstStyle/>
          <a:p>
            <a:r>
              <a:rPr lang="en-GB" dirty="0">
                <a:latin typeface="Ariana Pro" panose="02010503060300000003" pitchFamily="2" charset="0"/>
              </a:rPr>
              <a:t>In week 7 you’ll be introduced and transitioned to our Customer Success and Support teams who will be responsible for ensuring continued success and adoption of the product, and dealing with any day to day queries that you may have.  </a:t>
            </a:r>
          </a:p>
          <a:p>
            <a:endParaRPr lang="en-GB" dirty="0">
              <a:latin typeface="Ariana Pro" panose="02010503060300000003" pitchFamily="2" charset="0"/>
            </a:endParaRPr>
          </a:p>
          <a:p>
            <a:r>
              <a:rPr lang="en-GB" dirty="0">
                <a:latin typeface="Ariana Pro" panose="02010503060300000003" pitchFamily="2" charset="0"/>
              </a:rPr>
              <a:t>You will be asked about your future plans of the solution and we will work together to provide you a longevity of success using Sage Intacct. </a:t>
            </a:r>
          </a:p>
          <a:p>
            <a:endParaRPr lang="en-GB" dirty="0">
              <a:latin typeface="Ariana Pro" panose="02010503060300000003" pitchFamily="2" charset="0"/>
            </a:endParaRPr>
          </a:p>
          <a:p>
            <a:r>
              <a:rPr lang="en-GB" dirty="0">
                <a:latin typeface="Ariana Pro" panose="02010503060300000003" pitchFamily="2" charset="0"/>
              </a:rPr>
              <a:t>Additionally, we will start to send invites to our Knowledge Lab webinars and On-Demand training videos with the Acuity24 Customer Portal.</a:t>
            </a:r>
          </a:p>
          <a:p>
            <a:endParaRPr lang="en-GB" dirty="0">
              <a:latin typeface="Ariana Pro" panose="02010503060300000003" pitchFamily="2" charset="0"/>
            </a:endParaRPr>
          </a:p>
          <a:p>
            <a:endParaRPr lang="en-GB" dirty="0">
              <a:latin typeface="Ariana Pro" panose="02010503060300000003" pitchFamily="2" charset="0"/>
            </a:endParaRPr>
          </a:p>
        </p:txBody>
      </p:sp>
    </p:spTree>
    <p:extLst>
      <p:ext uri="{BB962C8B-B14F-4D97-AF65-F5344CB8AC3E}">
        <p14:creationId xmlns:p14="http://schemas.microsoft.com/office/powerpoint/2010/main" val="402618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Introduction</a:t>
            </a:r>
          </a:p>
        </p:txBody>
      </p:sp>
      <p:sp>
        <p:nvSpPr>
          <p:cNvPr id="3" name="TextBox 2">
            <a:extLst>
              <a:ext uri="{FF2B5EF4-FFF2-40B4-BE49-F238E27FC236}">
                <a16:creationId xmlns:a16="http://schemas.microsoft.com/office/drawing/2014/main" id="{F3616056-F741-6C67-DB78-B9771A4EC990}"/>
              </a:ext>
            </a:extLst>
          </p:cNvPr>
          <p:cNvSpPr txBox="1"/>
          <p:nvPr/>
        </p:nvSpPr>
        <p:spPr>
          <a:xfrm>
            <a:off x="598439" y="1697941"/>
            <a:ext cx="10761133" cy="3815412"/>
          </a:xfrm>
          <a:prstGeom prst="rect">
            <a:avLst/>
          </a:prstGeom>
          <a:noFill/>
        </p:spPr>
        <p:txBody>
          <a:bodyPr wrap="square" lIns="91440" tIns="45720" rIns="91440" bIns="45720" rtlCol="0" anchor="t">
            <a:spAutoFit/>
          </a:bodyPr>
          <a:lstStyle/>
          <a:p>
            <a:r>
              <a:rPr lang="en-GB" sz="1400" dirty="0">
                <a:latin typeface="Ariana Pro" panose="02010503060300000003" pitchFamily="2" charset="0"/>
              </a:rPr>
              <a:t>Welcome to your guide to the Sage Essentials Acuity24 on-boarding, this will take place over a 24 day period from start to finish. </a:t>
            </a:r>
          </a:p>
          <a:p>
            <a:endParaRPr lang="en-GB" sz="1400" dirty="0">
              <a:latin typeface="Ariana Pro" panose="02010503060300000003" pitchFamily="2" charset="0"/>
            </a:endParaRPr>
          </a:p>
          <a:p>
            <a:r>
              <a:rPr lang="en-GB" sz="1400" dirty="0">
                <a:latin typeface="Ariana Pro" panose="02010503060300000003" pitchFamily="2" charset="0"/>
              </a:rPr>
              <a:t>The on-boarding will be executed in cohorts and sessions delivered in groups.</a:t>
            </a:r>
          </a:p>
          <a:p>
            <a:endParaRPr lang="en-GB" sz="1400" dirty="0">
              <a:latin typeface="Ariana Pro" panose="02010503060300000003" pitchFamily="2" charset="0"/>
            </a:endParaRPr>
          </a:p>
          <a:p>
            <a:r>
              <a:rPr lang="en-GB" sz="1400" dirty="0">
                <a:latin typeface="Ariana Pro" panose="02010503060300000003" pitchFamily="2" charset="0"/>
              </a:rPr>
              <a:t>Your training will be delivered in a mixture of digital and face to face seminars with the other members of your cohort. Acuity24 will give you access to the Acuity24 Customer Portal used for ticket logging, a guide of how to access this can be found on page 10 of your New Starter Guide in the resources below as well as a document to list the UAT users you will require</a:t>
            </a:r>
          </a:p>
          <a:p>
            <a:endParaRPr lang="en-GB" sz="1400" dirty="0">
              <a:latin typeface="Ariana Pro" panose="02010503060300000003" pitchFamily="2" charset="0"/>
            </a:endParaRPr>
          </a:p>
          <a:p>
            <a:r>
              <a:rPr lang="en-GB" sz="1400" dirty="0">
                <a:latin typeface="Ariana Pro" panose="02010503060300000003" pitchFamily="2" charset="0"/>
              </a:rPr>
              <a:t>Should throughout the process you be unable to keep to the 24 day schedule, please don't worry. You can drop to the next cohort at any time to ensure your Go Live process. </a:t>
            </a:r>
          </a:p>
          <a:p>
            <a:endParaRPr lang="en-GB" sz="1400" dirty="0">
              <a:latin typeface="Ariana Pro" panose="02010503060300000003" pitchFamily="2" charset="0"/>
            </a:endParaRPr>
          </a:p>
          <a:p>
            <a:r>
              <a:rPr lang="en-GB" sz="1400" dirty="0">
                <a:latin typeface="Ariana Pro" panose="02010503060300000003" pitchFamily="2" charset="0"/>
              </a:rPr>
              <a:t>This animation will run through the steps you will take over the next 5 weeks prior to live transacting in your sixth week. It will also highlight the resources needed for each week and where to find them. </a:t>
            </a:r>
          </a:p>
          <a:p>
            <a:endParaRPr lang="en-GB" sz="1400" dirty="0">
              <a:latin typeface="Ariana Pro" panose="02010503060300000003" pitchFamily="2" charset="0"/>
            </a:endParaRPr>
          </a:p>
          <a:p>
            <a:r>
              <a:rPr lang="en-GB" sz="1400" dirty="0">
                <a:latin typeface="Ariana Pro" panose="02010503060300000003" pitchFamily="2" charset="0"/>
              </a:rPr>
              <a:t>For any questions you may have please see the FAQ section or reach out to your Sage Account Executive for assistance, or you can ask the cohort lead consultant should the question arise during the project. </a:t>
            </a:r>
          </a:p>
          <a:p>
            <a:endParaRPr lang="en-GB" sz="1400" dirty="0">
              <a:latin typeface="Ariana Pro" panose="02010503060300000003" pitchFamily="2" charset="0"/>
            </a:endParaRPr>
          </a:p>
          <a:p>
            <a:endParaRPr lang="en-GB" sz="1400" dirty="0">
              <a:latin typeface="Ariana Pro" panose="02010503060300000003" pitchFamily="2" charset="0"/>
            </a:endParaRPr>
          </a:p>
          <a:p>
            <a:endParaRPr lang="en-GB" sz="1400" dirty="0">
              <a:latin typeface="Ariana Pro" panose="02010503060300000003" pitchFamily="2" charset="0"/>
            </a:endParaRPr>
          </a:p>
        </p:txBody>
      </p:sp>
    </p:spTree>
    <p:extLst>
      <p:ext uri="{BB962C8B-B14F-4D97-AF65-F5344CB8AC3E}">
        <p14:creationId xmlns:p14="http://schemas.microsoft.com/office/powerpoint/2010/main" val="314433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fontScale="90000"/>
          </a:bodyPr>
          <a:lstStyle/>
          <a:p>
            <a:pPr algn="ctr"/>
            <a:r>
              <a:rPr lang="en-US" sz="4800" b="1" dirty="0">
                <a:solidFill>
                  <a:srgbClr val="01EE21"/>
                </a:solidFill>
                <a:latin typeface="Ariana Pro" panose="02010503060300000003" pitchFamily="2" charset="0"/>
              </a:rPr>
              <a:t>Week 1 – On boarding, Data Extraction and cleansing</a:t>
            </a:r>
          </a:p>
        </p:txBody>
      </p:sp>
    </p:spTree>
    <p:extLst>
      <p:ext uri="{BB962C8B-B14F-4D97-AF65-F5344CB8AC3E}">
        <p14:creationId xmlns:p14="http://schemas.microsoft.com/office/powerpoint/2010/main" val="492419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1</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4801314"/>
          </a:xfrm>
          <a:prstGeom prst="rect">
            <a:avLst/>
          </a:prstGeom>
          <a:noFill/>
        </p:spPr>
        <p:txBody>
          <a:bodyPr wrap="square" lIns="91440" tIns="45720" rIns="91440" bIns="45720" rtlCol="0" anchor="t">
            <a:spAutoFit/>
          </a:bodyPr>
          <a:lstStyle/>
          <a:p>
            <a:r>
              <a:rPr lang="en-GB" dirty="0">
                <a:latin typeface="Ariana Pro" panose="02010503060300000003" pitchFamily="2" charset="0"/>
              </a:rPr>
              <a:t>Your first week of the programme is all about setting you up for success.</a:t>
            </a:r>
          </a:p>
          <a:p>
            <a:endParaRPr lang="en-GB" dirty="0">
              <a:latin typeface="Ariana Pro" panose="02010503060300000003" pitchFamily="2" charset="0"/>
            </a:endParaRPr>
          </a:p>
          <a:p>
            <a:r>
              <a:rPr lang="en-GB" dirty="0">
                <a:latin typeface="Ariana Pro" panose="02010503060300000003" pitchFamily="2" charset="0"/>
              </a:rPr>
              <a:t>The early part of the week will include dedicated sessions to welcome you on to the programme, how to access your system, how to interact with the Acuity Service Team and useful content that will help to educate and guide you through the process. </a:t>
            </a:r>
          </a:p>
          <a:p>
            <a:endParaRPr lang="en-GB" dirty="0">
              <a:latin typeface="Ariana Pro" panose="02010503060300000003" pitchFamily="2" charset="0"/>
            </a:endParaRPr>
          </a:p>
          <a:p>
            <a:r>
              <a:rPr lang="en-GB" dirty="0">
                <a:latin typeface="Ariana Pro" panose="02010503060300000003" pitchFamily="2" charset="0"/>
              </a:rPr>
              <a:t>The main activity for week 1 is to enable you to extract your Sage 50 data so that you can cleanse it, then that it can be loaded into your new system. </a:t>
            </a:r>
          </a:p>
          <a:p>
            <a:endParaRPr lang="en-GB" dirty="0">
              <a:latin typeface="Ariana Pro" panose="02010503060300000003" pitchFamily="2" charset="0"/>
            </a:endParaRPr>
          </a:p>
          <a:p>
            <a:r>
              <a:rPr lang="en-GB" dirty="0">
                <a:latin typeface="Ariana Pro" panose="02010503060300000003" pitchFamily="2" charset="0"/>
              </a:rPr>
              <a:t>"You will find the information of how to activate your Sage Intacct system in the "Activation and Access document" this will confirm your installation and grant Acuity24 access to start the build of your solution"</a:t>
            </a: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a:p>
            <a:endParaRPr lang="en-GB" dirty="0">
              <a:latin typeface="Ariana Pro" panose="02010503060300000003" pitchFamily="2" charset="0"/>
            </a:endParaRPr>
          </a:p>
        </p:txBody>
      </p:sp>
    </p:spTree>
    <p:extLst>
      <p:ext uri="{BB962C8B-B14F-4D97-AF65-F5344CB8AC3E}">
        <p14:creationId xmlns:p14="http://schemas.microsoft.com/office/powerpoint/2010/main" val="1111716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fontScale="90000"/>
          </a:bodyPr>
          <a:lstStyle/>
          <a:p>
            <a:pPr algn="ctr"/>
            <a:r>
              <a:rPr lang="en-US" sz="4800" b="1" dirty="0">
                <a:solidFill>
                  <a:srgbClr val="01EE21"/>
                </a:solidFill>
                <a:latin typeface="Ariana Pro" panose="02010503060300000003" pitchFamily="2" charset="0"/>
              </a:rPr>
              <a:t>Week 2 – Training &amp; Implementation</a:t>
            </a:r>
          </a:p>
        </p:txBody>
      </p:sp>
    </p:spTree>
    <p:extLst>
      <p:ext uri="{BB962C8B-B14F-4D97-AF65-F5344CB8AC3E}">
        <p14:creationId xmlns:p14="http://schemas.microsoft.com/office/powerpoint/2010/main" val="483251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2</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2862322"/>
          </a:xfrm>
          <a:prstGeom prst="rect">
            <a:avLst/>
          </a:prstGeom>
          <a:noFill/>
        </p:spPr>
        <p:txBody>
          <a:bodyPr wrap="square" lIns="91440" tIns="45720" rIns="91440" bIns="45720" rtlCol="0" anchor="t">
            <a:spAutoFit/>
          </a:bodyPr>
          <a:lstStyle/>
          <a:p>
            <a:r>
              <a:rPr lang="en-GB" dirty="0">
                <a:latin typeface="Ariana Pro" panose="02010503060300000003" pitchFamily="2" charset="0"/>
              </a:rPr>
              <a:t>The second week of the programme is where you’ll begin your training activities. </a:t>
            </a:r>
          </a:p>
          <a:p>
            <a:endParaRPr lang="en-GB" dirty="0">
              <a:latin typeface="Ariana Pro" panose="02010503060300000003" pitchFamily="2" charset="0"/>
            </a:endParaRPr>
          </a:p>
          <a:p>
            <a:r>
              <a:rPr lang="en-GB" dirty="0">
                <a:latin typeface="Ariana Pro" panose="02010503060300000003" pitchFamily="2" charset="0"/>
              </a:rPr>
              <a:t>This will be in the form on on-demand content, which is accessible via Sage University. A full plan of the content that is required to be completed has been provided in your Welcome Pack. "This can be found below as well as a booklet on how to access Sage University"</a:t>
            </a:r>
          </a:p>
          <a:p>
            <a:endParaRPr lang="en-GB" dirty="0">
              <a:latin typeface="Ariana Pro" panose="02010503060300000003" pitchFamily="2" charset="0"/>
            </a:endParaRPr>
          </a:p>
          <a:p>
            <a:r>
              <a:rPr lang="en-GB" dirty="0">
                <a:latin typeface="Ariana Pro" panose="02010503060300000003" pitchFamily="2" charset="0"/>
              </a:rPr>
              <a:t>Whilst you’re busy with your on-demand training content, the Acuity Services Team will be busy loading and validating the data you’ve provided at the end of week 1 into your system.</a:t>
            </a:r>
          </a:p>
          <a:p>
            <a:endParaRPr lang="en-GB" dirty="0">
              <a:latin typeface="Ariana Pro" panose="02010503060300000003" pitchFamily="2" charset="0"/>
            </a:endParaRPr>
          </a:p>
          <a:p>
            <a:endParaRPr lang="en-GB" dirty="0">
              <a:latin typeface="Ariana Pro" panose="02010503060300000003" pitchFamily="2" charset="0"/>
            </a:endParaRPr>
          </a:p>
        </p:txBody>
      </p:sp>
    </p:spTree>
    <p:extLst>
      <p:ext uri="{BB962C8B-B14F-4D97-AF65-F5344CB8AC3E}">
        <p14:creationId xmlns:p14="http://schemas.microsoft.com/office/powerpoint/2010/main" val="3110080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a:bodyPr>
          <a:lstStyle/>
          <a:p>
            <a:pPr algn="ctr"/>
            <a:r>
              <a:rPr lang="en-US" sz="4800" b="1" dirty="0">
                <a:solidFill>
                  <a:srgbClr val="01EE21"/>
                </a:solidFill>
                <a:latin typeface="Ariana Pro" panose="02010503060300000003" pitchFamily="2" charset="0"/>
              </a:rPr>
              <a:t>Week 3 - Training</a:t>
            </a:r>
          </a:p>
        </p:txBody>
      </p:sp>
    </p:spTree>
    <p:extLst>
      <p:ext uri="{BB962C8B-B14F-4D97-AF65-F5344CB8AC3E}">
        <p14:creationId xmlns:p14="http://schemas.microsoft.com/office/powerpoint/2010/main" val="3267856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2BF03-266E-EE2C-1F65-94DEEDC1C055}"/>
              </a:ext>
            </a:extLst>
          </p:cNvPr>
          <p:cNvSpPr>
            <a:spLocks noGrp="1"/>
          </p:cNvSpPr>
          <p:nvPr>
            <p:ph type="title"/>
          </p:nvPr>
        </p:nvSpPr>
        <p:spPr/>
        <p:txBody>
          <a:bodyPr/>
          <a:lstStyle/>
          <a:p>
            <a:r>
              <a:rPr lang="en-GB" dirty="0">
                <a:latin typeface="Ariana Pro" panose="02010503060300000003" pitchFamily="2" charset="0"/>
              </a:rPr>
              <a:t>Week 3</a:t>
            </a:r>
          </a:p>
        </p:txBody>
      </p:sp>
      <p:sp>
        <p:nvSpPr>
          <p:cNvPr id="3" name="TextBox 2">
            <a:extLst>
              <a:ext uri="{FF2B5EF4-FFF2-40B4-BE49-F238E27FC236}">
                <a16:creationId xmlns:a16="http://schemas.microsoft.com/office/drawing/2014/main" id="{F3616056-F741-6C67-DB78-B9771A4EC990}"/>
              </a:ext>
            </a:extLst>
          </p:cNvPr>
          <p:cNvSpPr txBox="1"/>
          <p:nvPr/>
        </p:nvSpPr>
        <p:spPr>
          <a:xfrm>
            <a:off x="592666" y="1591732"/>
            <a:ext cx="10761133" cy="4524315"/>
          </a:xfrm>
          <a:prstGeom prst="rect">
            <a:avLst/>
          </a:prstGeom>
          <a:noFill/>
        </p:spPr>
        <p:txBody>
          <a:bodyPr wrap="square" lIns="91440" tIns="45720" rIns="91440" bIns="45720" rtlCol="0" anchor="t">
            <a:spAutoFit/>
          </a:bodyPr>
          <a:lstStyle/>
          <a:p>
            <a:r>
              <a:rPr lang="en-GB" dirty="0">
                <a:latin typeface="Ariana Pro" panose="02010503060300000003" pitchFamily="2" charset="0"/>
              </a:rPr>
              <a:t>The third week is a continuation on week 2, where further training will be provided and completed. Dedicated sessions will be run by the Acuity Services Team to further enhance your system knowledge and allow you to ask questions and get feedback, which is often missed when simply consuming on-demand content. </a:t>
            </a:r>
          </a:p>
          <a:p>
            <a:endParaRPr lang="en-GB" dirty="0">
              <a:latin typeface="Ariana Pro" panose="02010503060300000003" pitchFamily="2" charset="0"/>
            </a:endParaRPr>
          </a:p>
          <a:p>
            <a:r>
              <a:rPr lang="en-GB" dirty="0">
                <a:latin typeface="Ariana Pro" panose="02010503060300000003" pitchFamily="2" charset="0"/>
              </a:rPr>
              <a:t>Training will be completed by the middle of the week and the latter part of the week will be used to begin testing your system and processes. </a:t>
            </a:r>
          </a:p>
          <a:p>
            <a:endParaRPr lang="en-GB" dirty="0">
              <a:latin typeface="Ariana Pro" panose="02010503060300000003" pitchFamily="2" charset="0"/>
            </a:endParaRPr>
          </a:p>
          <a:p>
            <a:r>
              <a:rPr lang="en-GB" dirty="0">
                <a:latin typeface="Ariana Pro" panose="02010503060300000003" pitchFamily="2" charset="0"/>
              </a:rPr>
              <a:t>A session will be run to explain how to test your solution and supporting documentation provided to assist in this area. A UAT login access is available in your resources,  users listed here will be granted access to the Acuity24 Customer Portal where issues raised in UAT can be logged and status updates given. </a:t>
            </a:r>
          </a:p>
          <a:p>
            <a:endParaRPr lang="en-GB" dirty="0">
              <a:latin typeface="Ariana Pro" panose="02010503060300000003" pitchFamily="2" charset="0"/>
            </a:endParaRPr>
          </a:p>
          <a:p>
            <a:r>
              <a:rPr lang="en-GB" dirty="0">
                <a:latin typeface="Ariana Pro" panose="02010503060300000003" pitchFamily="2" charset="0"/>
              </a:rPr>
              <a:t>A daily drop-in session will be arranged where the Acuity Services Team will explain and show in-product common testing queries that are raised and specifically, queries that have been raised by yourselves. </a:t>
            </a:r>
          </a:p>
        </p:txBody>
      </p:sp>
    </p:spTree>
    <p:extLst>
      <p:ext uri="{BB962C8B-B14F-4D97-AF65-F5344CB8AC3E}">
        <p14:creationId xmlns:p14="http://schemas.microsoft.com/office/powerpoint/2010/main" val="528504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32A2-B953-A2C5-79B8-BA30F1688485}"/>
              </a:ext>
            </a:extLst>
          </p:cNvPr>
          <p:cNvSpPr>
            <a:spLocks noGrp="1"/>
          </p:cNvSpPr>
          <p:nvPr>
            <p:ph type="title"/>
          </p:nvPr>
        </p:nvSpPr>
        <p:spPr>
          <a:xfrm>
            <a:off x="838200" y="2766218"/>
            <a:ext cx="10515600" cy="1325563"/>
          </a:xfrm>
        </p:spPr>
        <p:txBody>
          <a:bodyPr>
            <a:normAutofit fontScale="90000"/>
          </a:bodyPr>
          <a:lstStyle/>
          <a:p>
            <a:pPr algn="ctr"/>
            <a:r>
              <a:rPr lang="en-US" sz="4800" b="1" dirty="0">
                <a:solidFill>
                  <a:srgbClr val="01EE21"/>
                </a:solidFill>
                <a:latin typeface="Ariana Pro" panose="02010503060300000003" pitchFamily="2" charset="0"/>
              </a:rPr>
              <a:t>Week 4 – System &amp; Process Testing</a:t>
            </a:r>
          </a:p>
        </p:txBody>
      </p:sp>
    </p:spTree>
    <p:extLst>
      <p:ext uri="{BB962C8B-B14F-4D97-AF65-F5344CB8AC3E}">
        <p14:creationId xmlns:p14="http://schemas.microsoft.com/office/powerpoint/2010/main" val="3463257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3">
          <a:schemeClr val="lt1"/>
        </a:lnRef>
        <a:fillRef idx="1">
          <a:schemeClr val="dk1"/>
        </a:fillRef>
        <a:effectRef idx="1">
          <a:schemeClr val="dk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Template" id="{64919E27-C4D6-E442-8F91-3DD9CC6CCF28}" vid="{2262D216-D0DF-4A46-9F30-191D8FFBF16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f6a585-cca9-41bf-9c14-2851b46003ac" xsi:nil="true"/>
    <lcf76f155ced4ddcb4097134ff3c332f xmlns="f6192ee8-7ec7-4ab4-86dd-bc0f1f9a82a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D5039F9F92EA409FE2BE5C4128AD02" ma:contentTypeVersion="14" ma:contentTypeDescription="Create a new document." ma:contentTypeScope="" ma:versionID="7e3bc624fcdda42e39e8cdb136b602d8">
  <xsd:schema xmlns:xsd="http://www.w3.org/2001/XMLSchema" xmlns:xs="http://www.w3.org/2001/XMLSchema" xmlns:p="http://schemas.microsoft.com/office/2006/metadata/properties" xmlns:ns2="f6192ee8-7ec7-4ab4-86dd-bc0f1f9a82af" xmlns:ns3="b1f6a585-cca9-41bf-9c14-2851b46003ac" targetNamespace="http://schemas.microsoft.com/office/2006/metadata/properties" ma:root="true" ma:fieldsID="9a1bbe39f56f6920f13a9f46b9e111fc" ns2:_="" ns3:_="">
    <xsd:import namespace="f6192ee8-7ec7-4ab4-86dd-bc0f1f9a82af"/>
    <xsd:import namespace="b1f6a585-cca9-41bf-9c14-2851b46003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192ee8-7ec7-4ab4-86dd-bc0f1f9a82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8a71df7-acc7-4306-9de6-dda4c28c07b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f6a585-cca9-41bf-9c14-2851b46003a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3321aa22-f696-4721-9881-f0766efb4672}" ma:internalName="TaxCatchAll" ma:showField="CatchAllData" ma:web="b1f6a585-cca9-41bf-9c14-2851b46003a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C597C-D098-49A1-B882-24936D8687DB}">
  <ds:schemaRefs>
    <ds:schemaRef ds:uri="http://schemas.microsoft.com/office/2006/metadata/properties"/>
    <ds:schemaRef ds:uri="http://schemas.microsoft.com/office/infopath/2007/PartnerControls"/>
    <ds:schemaRef ds:uri="ce14d2b6-0d0b-4554-99b8-56c0976007d9"/>
    <ds:schemaRef ds:uri="7640ed9b-fafb-45a7-85d4-e3d9800a8745"/>
    <ds:schemaRef ds:uri="b1f6a585-cca9-41bf-9c14-2851b46003ac"/>
    <ds:schemaRef ds:uri="f6192ee8-7ec7-4ab4-86dd-bc0f1f9a82af"/>
  </ds:schemaRefs>
</ds:datastoreItem>
</file>

<file path=customXml/itemProps2.xml><?xml version="1.0" encoding="utf-8"?>
<ds:datastoreItem xmlns:ds="http://schemas.openxmlformats.org/officeDocument/2006/customXml" ds:itemID="{BB2F87C4-5252-47C0-B303-374012B5CF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192ee8-7ec7-4ab4-86dd-bc0f1f9a82af"/>
    <ds:schemaRef ds:uri="b1f6a585-cca9-41bf-9c14-2851b4600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1A65E8-CBF2-4D1F-AE98-CB2EB01EF3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Template</Template>
  <TotalTime>398</TotalTime>
  <Words>1106</Words>
  <Application>Microsoft Macintosh PowerPoint</Application>
  <PresentationFormat>Widescreen</PresentationFormat>
  <Paragraphs>73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Ariana Pro</vt:lpstr>
      <vt:lpstr>Aptos Display</vt:lpstr>
      <vt:lpstr>Aptos</vt:lpstr>
      <vt:lpstr>Office Theme</vt:lpstr>
      <vt:lpstr>24 Day On Boarding</vt:lpstr>
      <vt:lpstr>Introduction</vt:lpstr>
      <vt:lpstr>Week 1 – On boarding, Data Extraction and cleansing</vt:lpstr>
      <vt:lpstr>Week 1</vt:lpstr>
      <vt:lpstr>Week 2 – Training &amp; Implementation</vt:lpstr>
      <vt:lpstr>Week 2</vt:lpstr>
      <vt:lpstr>Week 3 - Training</vt:lpstr>
      <vt:lpstr>Week 3</vt:lpstr>
      <vt:lpstr>Week 4 – System &amp; Process Testing</vt:lpstr>
      <vt:lpstr>Week 4</vt:lpstr>
      <vt:lpstr>Week 5 – Go Live Preparation &amp; Execution</vt:lpstr>
      <vt:lpstr>Week 5</vt:lpstr>
      <vt:lpstr>Week 6 – Live Transacting</vt:lpstr>
      <vt:lpstr>Week 6</vt:lpstr>
      <vt:lpstr>Week 7 and Beyond – On-boarding success</vt:lpstr>
      <vt:lpstr>Week 7 &amp; Beyond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 Day Delivery</dc:title>
  <dc:creator>Andy Saltmer</dc:creator>
  <cp:lastModifiedBy>Miles Whelan</cp:lastModifiedBy>
  <cp:revision>154</cp:revision>
  <dcterms:created xsi:type="dcterms:W3CDTF">2024-08-14T10:14:05Z</dcterms:created>
  <dcterms:modified xsi:type="dcterms:W3CDTF">2024-09-16T09:49:18Z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0x01010069D5039F9F92EA409FE2BE5C4128AD02</vt:lpwstr>
  </property>
  <property fmtid="{D5CDD505-2E9C-101B-9397-08002B2CF9AE}" pid="3" name="MediaServiceImageTags">
    <vt:lpwstr/>
  </property>
</Properties>
</file>