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76" r:id="rId5"/>
    <p:sldId id="275" r:id="rId6"/>
    <p:sldId id="265" r:id="rId7"/>
    <p:sldId id="277" r:id="rId8"/>
    <p:sldId id="271" r:id="rId9"/>
    <p:sldId id="273" r:id="rId10"/>
    <p:sldId id="274" r:id="rId11"/>
  </p:sldIdLst>
  <p:sldSz cx="12192000" cy="6858000"/>
  <p:notesSz cx="6858000" cy="9144000"/>
  <p:embeddedFontLst>
    <p:embeddedFont>
      <p:font typeface="Ariana Pro" panose="02010503060300000003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E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57"/>
  </p:normalViewPr>
  <p:slideViewPr>
    <p:cSldViewPr snapToGrid="0">
      <p:cViewPr varScale="1">
        <p:scale>
          <a:sx n="78" d="100"/>
          <a:sy n="78" d="100"/>
        </p:scale>
        <p:origin x="1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2CFB-4413-4C44-942C-54603903ECB4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95824-0D6C-4019-847B-C180CCDEF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1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5824-0D6C-4019-847B-C180CCDEF2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6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5824-0D6C-4019-847B-C180CCDEF2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1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176B-D330-D6C4-764D-646FBD72A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63FD1-5D19-9D8A-5A3F-CBBE6E6D2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A3E0-C0D8-2F5B-51F9-5F1C4935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02B33-D16B-786A-8C92-922A373A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2F8D-75E7-37E7-BAF2-12608830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7ED8-6AB5-A81F-AD95-54A57EDE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0323C-2483-AE1B-2524-05D3578E0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4298F-0DB9-6DCA-E810-7A38A407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6B1A-67D3-B25F-332B-FE818583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13308-C05B-357E-D6FE-E09594C6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0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14E2B-1919-5C42-0508-E8EE18480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05E9E-4E60-049F-366F-77A60111A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C475F-32BC-C7DE-B623-F2B3819C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C040-1D45-CE47-DDE9-3519023C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8590-96C2-6695-6BF8-E33D8D7B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6C73-EC82-D561-E42C-F6E43656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9C2F1-BC74-EE54-6E70-BEC07FB53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158A7-504F-E74E-B182-6976F80A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132F4-6EC4-AA5B-112D-9139D10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96E2B-0D20-0AE7-7790-30AE3760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7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249D-1A7B-BC1B-59EB-85239CED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45C4B-99B4-A8C3-4105-AA8719FB3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B240B-2B33-6E68-0449-9413889F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A0E33-605A-5E20-7585-CAFDA26C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61211-C222-1B07-DC78-E1CBA1FA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7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BC31-D65D-ADB8-7FCC-164BBAD9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1B29-0EA0-316B-3807-287878AE4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FCD93-25F9-7851-CF1F-D7A156B7C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8D1BD-A739-FAE5-75D3-A0858FCB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90C6F-8958-F2ED-8BFB-F0D780A6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C1F79-F3C4-AC93-46E0-C94B6444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6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9FE5-E859-2738-AE28-C9697A37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8D5C8-23EF-764E-164D-3344A98B6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F1954-F216-E487-D45B-27689F4CC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B5444-DAD8-0E3C-DF0F-ED0637143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09F45-EF3D-F5E7-E63C-B0542FFAE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DF09-BA2A-4AC7-F756-2127085A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8AF9C-B576-99F1-9C44-D7FE6E42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93604-94F5-C8D0-C587-85193B92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E199-B8A3-97A9-26A4-B895CCD7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3D68F-5C6E-BBE3-8D3F-C2451C82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6BEB1-67C2-C9F3-F4BC-584EC74A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1C29A-225E-8FBD-502A-005275E4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29BDA-1049-35B4-1210-15C13D72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1B619-3E79-E607-FE2B-6B2F64C2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ECE38-1FE6-8ECA-0014-F36BA82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9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25E9-C656-7BF7-5BAE-65A72C02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BFF72-EBF0-589A-E38D-73813D339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8EC94-2633-4FBA-42C4-30EFA285A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3BB53-177A-3B8D-F8F2-FA9491F1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E4E9F-CAEA-C698-2E53-14B24173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1CAEE-EFA3-FEEE-9129-778A8255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7202-F087-BC1C-625A-895DE1CE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35C22-8B29-E63C-83C0-83E4F1FAB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CF7C5-DB66-0B38-ECEC-3B79B0699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DDD56-AF5E-2BB6-D39D-C9F3CED7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116B4-B736-6A9E-9787-C14DFBCE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50D70-B9F9-4323-AAEA-476D1751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887E2-186B-D597-6382-B5339246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E22A3-4E50-23AD-B94F-F6B731F7F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0833-FE54-8764-AD87-0E4BDED39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A265D9-E2AA-AD48-898B-208C2A468E09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8BB3-1F80-C527-8642-C41B782A3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90EF0-C905-492D-7E2A-0135D8A98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9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acuitysolutions.my.site.com/Community/s/login/" TargetMode="External"/><Relationship Id="rId7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acct.com/ia/acct/login.p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acct.com/ia/docs/en_US/help_action/Intacct_basics/New_to_Sage_Intacct/new-user-welcome.htm?tocpath=Basics%7C_____1&amp;_ga=2.45469283.6958942.1645119840-1365283129.161886509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community.intacc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FF9C-5F73-03EB-142E-AA5CA8070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433" y="3005527"/>
            <a:ext cx="9144000" cy="841918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Ariana Pro" panose="02010503060300000003" pitchFamily="2" charset="0"/>
              </a:rPr>
              <a:t>Sage Intacct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A75DD-ADA2-F10D-E9F7-FB1B40B3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433" y="4069304"/>
            <a:ext cx="9144000" cy="485623"/>
          </a:xfrm>
        </p:spPr>
        <p:txBody>
          <a:bodyPr/>
          <a:lstStyle/>
          <a:p>
            <a:pPr algn="l"/>
            <a:r>
              <a:rPr lang="en-US" dirty="0">
                <a:latin typeface="Ariana Pro" panose="02010503060300000003" pitchFamily="2" charset="0"/>
              </a:rPr>
              <a:t>New Starter Guide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DB0612B-4E01-FDD6-9B91-626E3B1C3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33" y="1039329"/>
            <a:ext cx="4304386" cy="349004"/>
          </a:xfrm>
          <a:prstGeom prst="rect">
            <a:avLst/>
          </a:prstGeom>
        </p:spPr>
      </p:pic>
      <p:pic>
        <p:nvPicPr>
          <p:cNvPr id="8" name="Picture 7" descr="A black and green rectangle with white text&#10;&#10;Description automatically generated">
            <a:extLst>
              <a:ext uri="{FF2B5EF4-FFF2-40B4-BE49-F238E27FC236}">
                <a16:creationId xmlns:a16="http://schemas.microsoft.com/office/drawing/2014/main" id="{67B5235C-EFB5-52F3-D14C-F6B3EED19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33" y="1884282"/>
            <a:ext cx="2158652" cy="4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148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1EE21"/>
                </a:solidFill>
                <a:latin typeface="Ariana Pro" panose="02010503060300000003" pitchFamily="2" charset="0"/>
              </a:rPr>
              <a:t>Acuity24 Support and Acuity Community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1D2CD-E776-DE52-9ABB-24D60FCCE786}"/>
              </a:ext>
            </a:extLst>
          </p:cNvPr>
          <p:cNvSpPr txBox="1"/>
          <p:nvPr/>
        </p:nvSpPr>
        <p:spPr>
          <a:xfrm>
            <a:off x="838199" y="2646167"/>
            <a:ext cx="4815349" cy="367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>
                <a:effectLst/>
                <a:latin typeface="Ariana Pro" panose="02010503060300000003" pitchFamily="2" charset="0"/>
              </a:rPr>
              <a:t>We are here to help! </a:t>
            </a:r>
          </a:p>
          <a:p>
            <a:pPr>
              <a:lnSpc>
                <a:spcPct val="150000"/>
              </a:lnSpc>
            </a:pPr>
            <a:r>
              <a:rPr lang="en-GB" sz="1500" dirty="0">
                <a:effectLst/>
                <a:latin typeface="Ariana Pro" panose="02010503060300000003" pitchFamily="2" charset="0"/>
              </a:rPr>
              <a:t>Contact our support team with any questions you may have at: </a:t>
            </a:r>
          </a:p>
          <a:p>
            <a:pPr>
              <a:lnSpc>
                <a:spcPct val="150000"/>
              </a:lnSpc>
            </a:pPr>
            <a:endParaRPr lang="en-GB" sz="1500" dirty="0">
              <a:latin typeface="Ariana Pro" panose="02010503060300000003" pitchFamily="2" charset="0"/>
            </a:endParaRPr>
          </a:p>
          <a:p>
            <a:r>
              <a:rPr lang="en-GB" b="1" dirty="0">
                <a:solidFill>
                  <a:srgbClr val="01EE21"/>
                </a:solidFill>
                <a:latin typeface="Ariana Pro" panose="02010503060300000003" charset="0"/>
              </a:rPr>
              <a:t>Support </a:t>
            </a:r>
          </a:p>
          <a:p>
            <a:endParaRPr lang="en-GB" sz="1500" b="1" dirty="0">
              <a:latin typeface="Ariana Pro" panose="02010503060300000003" charset="0"/>
            </a:endParaRPr>
          </a:p>
          <a:p>
            <a:pPr lvl="1"/>
            <a:r>
              <a:rPr lang="en-GB" sz="1500" b="1" dirty="0">
                <a:latin typeface="Ariana Pro" panose="02010503060300000003" charset="0"/>
              </a:rPr>
              <a:t>Email: </a:t>
            </a:r>
            <a:r>
              <a:rPr lang="en-GB" sz="1500" dirty="0">
                <a:latin typeface="Ariana Pro" panose="02010503060300000003" charset="0"/>
              </a:rPr>
              <a:t>sageintacctsupport@acuity24.com</a:t>
            </a:r>
          </a:p>
          <a:p>
            <a:endParaRPr lang="en-GB" sz="1500" dirty="0">
              <a:latin typeface="Ariana Pro" panose="02010503060300000003" charset="0"/>
            </a:endParaRPr>
          </a:p>
          <a:p>
            <a:pPr lvl="1"/>
            <a:r>
              <a:rPr lang="en-GB" sz="1500" b="1" dirty="0">
                <a:latin typeface="Ariana Pro" panose="02010503060300000003" charset="0"/>
              </a:rPr>
              <a:t>Phone: </a:t>
            </a:r>
            <a:r>
              <a:rPr lang="en-GB" sz="1500" dirty="0">
                <a:latin typeface="Ariana Pro" panose="02010503060300000003" charset="0"/>
              </a:rPr>
              <a:t>+44 1932 237110 </a:t>
            </a:r>
          </a:p>
          <a:p>
            <a:pPr>
              <a:lnSpc>
                <a:spcPct val="150000"/>
              </a:lnSpc>
            </a:pPr>
            <a:br>
              <a:rPr lang="en-GB" sz="1500" b="1" dirty="0">
                <a:effectLst/>
                <a:latin typeface="Ariana Pro" panose="02010503060300000003" pitchFamily="2" charset="0"/>
              </a:rPr>
            </a:br>
            <a:r>
              <a:rPr lang="en-GB" sz="1500" dirty="0">
                <a:effectLst/>
                <a:latin typeface="Ariana Pro" panose="02010503060300000003" pitchFamily="2" charset="0"/>
              </a:rPr>
              <a:t>Or login to the Acuity Community </a:t>
            </a:r>
            <a:r>
              <a:rPr lang="en-GB" sz="1500" b="1" u="sng" dirty="0">
                <a:solidFill>
                  <a:srgbClr val="01EE21"/>
                </a:solidFill>
                <a:effectLst/>
                <a:latin typeface="Ariana Pro" panose="0201050306030000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500" b="1" dirty="0">
                <a:effectLst/>
                <a:latin typeface="Ariana Pro" panose="02010503060300000003" pitchFamily="2" charset="0"/>
              </a:rPr>
              <a:t> </a:t>
            </a:r>
            <a:r>
              <a:rPr lang="en-GB" sz="1500" dirty="0">
                <a:effectLst/>
                <a:latin typeface="Ariana Pro" panose="02010503060300000003" pitchFamily="2" charset="0"/>
              </a:rPr>
              <a:t>to raise, view or update your cases. </a:t>
            </a:r>
          </a:p>
        </p:txBody>
      </p:sp>
      <p:pic>
        <p:nvPicPr>
          <p:cNvPr id="7" name="Graphic 6" descr="Receiver outline">
            <a:extLst>
              <a:ext uri="{FF2B5EF4-FFF2-40B4-BE49-F238E27FC236}">
                <a16:creationId xmlns:a16="http://schemas.microsoft.com/office/drawing/2014/main" id="{4071F01C-754A-7D7C-35F4-C73333B5A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52" y="4952414"/>
            <a:ext cx="325009" cy="325009"/>
          </a:xfrm>
          <a:prstGeom prst="rect">
            <a:avLst/>
          </a:prstGeom>
        </p:spPr>
      </p:pic>
      <p:pic>
        <p:nvPicPr>
          <p:cNvPr id="8" name="Graphic 7" descr="Email outline">
            <a:extLst>
              <a:ext uri="{FF2B5EF4-FFF2-40B4-BE49-F238E27FC236}">
                <a16:creationId xmlns:a16="http://schemas.microsoft.com/office/drawing/2014/main" id="{244A0CED-D533-C142-C9B6-0D5DBA81D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052" y="4525237"/>
            <a:ext cx="325009" cy="325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9D413D-3851-056D-24A9-5F14F9CA9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3011" y="2422708"/>
            <a:ext cx="5830301" cy="39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73955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na Pro" panose="02010503060300000003" pitchFamily="2" charset="0"/>
              </a:rPr>
              <a:t>Where to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164AD-D1A8-B432-B2FF-463CC13A6D71}"/>
              </a:ext>
            </a:extLst>
          </p:cNvPr>
          <p:cNvSpPr txBox="1"/>
          <p:nvPr/>
        </p:nvSpPr>
        <p:spPr>
          <a:xfrm>
            <a:off x="800100" y="1959360"/>
            <a:ext cx="4953000" cy="457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1EE21"/>
                </a:solidFill>
                <a:latin typeface="Ariana Pro" panose="02010503060300000003" pitchFamily="2" charset="0"/>
              </a:rPr>
              <a:t>1. </a:t>
            </a:r>
            <a:r>
              <a:rPr lang="en-GB" sz="1400" b="1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Getting a user set up</a:t>
            </a:r>
            <a:endParaRPr lang="en-GB" sz="1400" dirty="0"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Speak with your Sage Intacct administrator to get your user set up.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They may need to arrange for an additional licence to be added. This can be arranged with your Acuity24 Customer Success Coach.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2. Help Centre </a:t>
            </a:r>
            <a:endParaRPr lang="en-GB" sz="1400" dirty="0">
              <a:effectLst/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Access the Sage Intacct </a:t>
            </a:r>
            <a:r>
              <a:rPr lang="en-GB" sz="1400" dirty="0">
                <a:latin typeface="Ariana Pro" panose="02010503060300000003" pitchFamily="2" charset="0"/>
              </a:rPr>
              <a:t>built-in </a:t>
            </a:r>
            <a:r>
              <a:rPr lang="en-GB" sz="1400" dirty="0">
                <a:effectLst/>
                <a:latin typeface="Ariana Pro" panose="02010503060300000003" pitchFamily="2" charset="0"/>
              </a:rPr>
              <a:t> </a:t>
            </a:r>
            <a:r>
              <a:rPr lang="en-GB" sz="1400" b="1" dirty="0">
                <a:effectLst/>
                <a:latin typeface="Ariana Pro" panose="02010503060300000003" pitchFamily="2" charset="0"/>
              </a:rPr>
              <a:t>Help </a:t>
            </a:r>
            <a:r>
              <a:rPr lang="en-GB" sz="1400" b="1" dirty="0">
                <a:latin typeface="Ariana Pro" panose="02010503060300000003" pitchFamily="2" charset="0"/>
              </a:rPr>
              <a:t>C</a:t>
            </a:r>
            <a:r>
              <a:rPr lang="en-GB" sz="1400" b="1" dirty="0">
                <a:effectLst/>
                <a:latin typeface="Ariana Pro" panose="02010503060300000003" pitchFamily="2" charset="0"/>
              </a:rPr>
              <a:t>entre </a:t>
            </a:r>
            <a:r>
              <a:rPr lang="en-GB" sz="1400" dirty="0">
                <a:effectLst/>
                <a:latin typeface="Ariana Pro" panose="02010503060300000003" pitchFamily="2" charset="0"/>
              </a:rPr>
              <a:t>that provides step- by-step instructions on using the system. </a:t>
            </a:r>
            <a:endParaRPr lang="en-GB" sz="1400" dirty="0"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From here access a library of videos to guide you through common workflows. </a:t>
            </a:r>
            <a:endParaRPr lang="en-GB" sz="1400" dirty="0"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effectLst/>
              <a:latin typeface="Ariana Pro" panose="0201050306030000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943B7-6DA7-7502-DE6B-2B8578583B5E}"/>
              </a:ext>
            </a:extLst>
          </p:cNvPr>
          <p:cNvSpPr txBox="1"/>
          <p:nvPr/>
        </p:nvSpPr>
        <p:spPr>
          <a:xfrm>
            <a:off x="6275438" y="1434576"/>
            <a:ext cx="5316794" cy="5869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4. Sage University </a:t>
            </a:r>
            <a:endParaRPr lang="en-GB" sz="1400" dirty="0"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na Pro" panose="02010503060300000003" pitchFamily="2" charset="0"/>
              </a:rPr>
              <a:t>R</a:t>
            </a:r>
            <a:r>
              <a:rPr lang="en-GB" sz="1400" dirty="0">
                <a:effectLst/>
                <a:latin typeface="Ariana Pro" panose="02010503060300000003" pitchFamily="2" charset="0"/>
              </a:rPr>
              <a:t>egister for and take on-demand courses</a:t>
            </a:r>
            <a:r>
              <a:rPr lang="en-GB" sz="1400" dirty="0">
                <a:latin typeface="Ariana Pro" panose="02010503060300000003" pitchFamily="2" charset="0"/>
              </a:rPr>
              <a:t> across a range of roles and functions.</a:t>
            </a:r>
            <a:endParaRPr lang="en-GB" sz="1400" dirty="0">
              <a:effectLst/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260BF"/>
              </a:solidFill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5. Sage Community</a:t>
            </a:r>
            <a:endParaRPr lang="en-GB" sz="1400" b="1" dirty="0"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Join the Sage Intacct Community, and you can: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latin typeface="Ariana Pro" panose="02010503060300000003" pitchFamily="2" charset="0"/>
              </a:rPr>
              <a:t>Get and give advice and recommendations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latin typeface="Ariana Pro" panose="02010503060300000003" pitchFamily="2" charset="0"/>
              </a:rPr>
              <a:t>Join groups and collaborate with other users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latin typeface="Ariana Pro" panose="02010503060300000003" pitchFamily="2" charset="0"/>
              </a:rPr>
              <a:t>Quickly find answers in the knowledge base</a:t>
            </a:r>
            <a:endParaRPr lang="en-GB" sz="1400" dirty="0">
              <a:latin typeface="Ariana Pro" panose="02010503060300000003" pitchFamily="2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1400" dirty="0">
              <a:effectLst/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6. Acuity24 Support and the Acuity Community </a:t>
            </a:r>
            <a:endParaRPr lang="en-GB" sz="1400" dirty="0">
              <a:solidFill>
                <a:srgbClr val="01EE21"/>
              </a:solidFill>
              <a:effectLst/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na Pro" panose="02010503060300000003" pitchFamily="2" charset="0"/>
              </a:rPr>
              <a:t>Contact </a:t>
            </a:r>
            <a:r>
              <a:rPr lang="en-GB" sz="1400" dirty="0">
                <a:effectLst/>
                <a:latin typeface="Ariana Pro" panose="02010503060300000003" pitchFamily="2" charset="0"/>
              </a:rPr>
              <a:t>Acuity24 Customer Success and Support – we are here to help!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na Pro" panose="02010503060300000003" pitchFamily="2" charset="0"/>
              </a:rPr>
              <a:t>Login into the Acuity Community to raise a case and find more help.</a:t>
            </a:r>
            <a:endParaRPr lang="en-GB" sz="1400" dirty="0">
              <a:effectLst/>
              <a:latin typeface="Ariana Pro" panose="02010503060300000003" pitchFamily="2" charset="0"/>
            </a:endParaRPr>
          </a:p>
          <a:p>
            <a:pPr lvl="1">
              <a:lnSpc>
                <a:spcPct val="150000"/>
              </a:lnSpc>
            </a:pPr>
            <a:endParaRPr lang="en-GB" sz="1400" dirty="0">
              <a:effectLst/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effectLst/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effectLst/>
              <a:latin typeface="Ariana Pro" panose="0201050306030000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6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66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1EE21"/>
                </a:solidFill>
                <a:latin typeface="Ariana Pro" panose="02010503060300000003" pitchFamily="2" charset="0"/>
              </a:rPr>
              <a:t>Log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164AD-D1A8-B432-B2FF-463CC13A6D71}"/>
              </a:ext>
            </a:extLst>
          </p:cNvPr>
          <p:cNvSpPr txBox="1"/>
          <p:nvPr/>
        </p:nvSpPr>
        <p:spPr>
          <a:xfrm>
            <a:off x="838200" y="2205372"/>
            <a:ext cx="4274574" cy="1991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Once your Sage Intacct user has been set up you will receive an email to complete the set up and  login to the system.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rgbClr val="01EE21"/>
                </a:solidFill>
                <a:latin typeface="Ariana Pro" panose="02010503060300000003" pitchFamily="2" charset="0"/>
              </a:rPr>
              <a:t>Login to Sage Intacct at:</a:t>
            </a:r>
            <a:endParaRPr lang="en-GB" sz="1400" dirty="0">
              <a:solidFill>
                <a:srgbClr val="01EE21"/>
              </a:solidFill>
              <a:latin typeface="Ariana Pro" panose="02010503060300000003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Ariana Pro" panose="0201050306030000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https://www.intacct.com/ia/acct/login.phtml</a:t>
            </a:r>
            <a:r>
              <a:rPr lang="en-GB" sz="1400" dirty="0">
                <a:latin typeface="Ariana Pro" panose="02010503060300000003" pitchFamily="2" charset="0"/>
              </a:rPr>
              <a:t> </a:t>
            </a:r>
            <a:endParaRPr lang="en-GB" sz="1400" b="1" dirty="0">
              <a:effectLst/>
              <a:latin typeface="Ariana Pro" panose="02010503060300000003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7F4027-3602-C72B-747A-D466FBDF30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97" r="24832"/>
          <a:stretch/>
        </p:blipFill>
        <p:spPr>
          <a:xfrm>
            <a:off x="6361469" y="855048"/>
            <a:ext cx="3667433" cy="53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8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66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na Pro" panose="02010503060300000003" pitchFamily="2" charset="0"/>
              </a:rPr>
              <a:t>Help Centre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164AD-D1A8-B432-B2FF-463CC13A6D71}"/>
              </a:ext>
            </a:extLst>
          </p:cNvPr>
          <p:cNvSpPr txBox="1"/>
          <p:nvPr/>
        </p:nvSpPr>
        <p:spPr>
          <a:xfrm>
            <a:off x="838200" y="1979230"/>
            <a:ext cx="5110316" cy="457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Get help from within Sage Intacct by going to Help &amp; Support in the top right corner or your page.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Help on this page</a:t>
            </a:r>
            <a:endParaRPr lang="en-GB" sz="1400" dirty="0">
              <a:solidFill>
                <a:srgbClr val="01EE21"/>
              </a:solidFill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na Pro" panose="02010503060300000003" pitchFamily="2" charset="0"/>
              </a:rPr>
              <a:t>Get i</a:t>
            </a:r>
            <a:r>
              <a:rPr lang="en-GB" sz="1400" dirty="0">
                <a:effectLst/>
                <a:latin typeface="Ariana Pro" panose="02010503060300000003" pitchFamily="2" charset="0"/>
              </a:rPr>
              <a:t>mmediate answers for the page you’re 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na Pro" panose="02010503060300000003" pitchFamily="2" charset="0"/>
              </a:rPr>
              <a:t>S</a:t>
            </a:r>
            <a:r>
              <a:rPr lang="en-GB" sz="1400" dirty="0">
                <a:effectLst/>
                <a:latin typeface="Ariana Pro" panose="02010503060300000003" pitchFamily="2" charset="0"/>
              </a:rPr>
              <a:t>tep-by-step,</a:t>
            </a:r>
            <a:r>
              <a:rPr lang="en-GB" sz="1400" dirty="0">
                <a:latin typeface="Ariana Pro" panose="02010503060300000003" pitchFamily="2" charset="0"/>
              </a:rPr>
              <a:t> field descriptions</a:t>
            </a:r>
            <a:r>
              <a:rPr lang="en-GB" sz="1400" dirty="0">
                <a:effectLst/>
                <a:latin typeface="Ariana Pro" panose="02010503060300000003" pitchFamily="2" charset="0"/>
              </a:rPr>
              <a:t>, and troubleshooting.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Help Centre </a:t>
            </a:r>
            <a:endParaRPr lang="en-GB" sz="1400" b="1" dirty="0">
              <a:solidFill>
                <a:srgbClr val="01EE21"/>
              </a:solidFill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Searchable, browsable answers.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Release notes and videos.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Library of “how to” videos, by subject.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Easy access to other resources. 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Ariana Pro" panose="0201050306030000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61BBC-E67B-DFD4-0BD4-DBF872F0E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84" y="1530907"/>
            <a:ext cx="2674374" cy="1443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9C6023-57F8-C6AA-1FD4-CCBD4BB3F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574" y="2856470"/>
            <a:ext cx="4169781" cy="35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66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na Pro" panose="02010503060300000003" pitchFamily="2" charset="0"/>
              </a:rPr>
              <a:t>Help Centre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164AD-D1A8-B432-B2FF-463CC13A6D71}"/>
              </a:ext>
            </a:extLst>
          </p:cNvPr>
          <p:cNvSpPr txBox="1"/>
          <p:nvPr/>
        </p:nvSpPr>
        <p:spPr>
          <a:xfrm>
            <a:off x="838200" y="1979229"/>
            <a:ext cx="3786557" cy="360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Use the menu to view the basics or application specific processes or use the search box to find what you are looking for.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Ariana Pro" panose="02010503060300000003" pitchFamily="2" charset="0"/>
              </a:rPr>
              <a:t>Access the video library to view a range of short videos on key processes.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New to Sage Intacct quick reads can be found </a:t>
            </a:r>
            <a:r>
              <a:rPr lang="en-GB" sz="1400" u="sng" dirty="0">
                <a:solidFill>
                  <a:srgbClr val="01EE21"/>
                </a:solidFill>
                <a:effectLst/>
                <a:latin typeface="Ariana Pro" panose="0201050306030000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400" dirty="0">
                <a:solidFill>
                  <a:srgbClr val="0260BF"/>
                </a:solidFill>
                <a:effectLst/>
                <a:latin typeface="Ariana Pro" panose="02010503060300000003" pitchFamily="2" charset="0"/>
              </a:rPr>
              <a:t> </a:t>
            </a:r>
            <a:endParaRPr lang="en-GB" sz="14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latin typeface="Ariana Pro" panose="0201050306030000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CF384-5204-97F9-ADD2-0B9D895FF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556" y="774292"/>
            <a:ext cx="6729043" cy="56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645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1EE21"/>
                </a:solidFill>
                <a:latin typeface="Ariana Pro" panose="02010503060300000003" pitchFamily="2" charset="0"/>
              </a:rPr>
              <a:t>Connecting to Sage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1D2CD-E776-DE52-9ABB-24D60FCCE786}"/>
              </a:ext>
            </a:extLst>
          </p:cNvPr>
          <p:cNvSpPr txBox="1"/>
          <p:nvPr/>
        </p:nvSpPr>
        <p:spPr>
          <a:xfrm>
            <a:off x="838198" y="2227890"/>
            <a:ext cx="5023982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The </a:t>
            </a:r>
            <a:r>
              <a:rPr lang="en-GB" sz="1400" b="1" dirty="0">
                <a:effectLst/>
                <a:latin typeface="Ariana Pro" panose="02010503060300000003" pitchFamily="2" charset="0"/>
              </a:rPr>
              <a:t>Sage University </a:t>
            </a:r>
            <a:r>
              <a:rPr lang="en-GB" sz="1400" dirty="0">
                <a:effectLst/>
                <a:latin typeface="Ariana Pro" panose="02010503060300000003" pitchFamily="2" charset="0"/>
              </a:rPr>
              <a:t>provides training courses and short video tutorials to help you develop your skills and get the most out of Intacct.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9AFD9-50A3-B19B-BB64-5D3A66980B73}"/>
              </a:ext>
            </a:extLst>
          </p:cNvPr>
          <p:cNvSpPr txBox="1"/>
          <p:nvPr/>
        </p:nvSpPr>
        <p:spPr>
          <a:xfrm>
            <a:off x="838198" y="3427815"/>
            <a:ext cx="5023982" cy="13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To Access Sage University</a:t>
            </a:r>
            <a:br>
              <a:rPr lang="en-GB" sz="1400" b="1" dirty="0">
                <a:effectLst/>
                <a:latin typeface="Ariana Pro" panose="02010503060300000003" pitchFamily="2" charset="0"/>
              </a:rPr>
            </a:br>
            <a:r>
              <a:rPr lang="en-GB" sz="1400" dirty="0">
                <a:effectLst/>
                <a:latin typeface="Ariana Pro" panose="02010503060300000003" pitchFamily="2" charset="0"/>
              </a:rPr>
              <a:t>• In Sage Intacct’s top tight hand corner Click </a:t>
            </a:r>
            <a:r>
              <a:rPr lang="en-GB" sz="1400" b="1" dirty="0">
                <a:effectLst/>
                <a:latin typeface="Ariana Pro" panose="02010503060300000003" pitchFamily="2" charset="0"/>
              </a:rPr>
              <a:t>Help &amp; Support &gt; Sage University</a:t>
            </a:r>
            <a:r>
              <a:rPr lang="en-GB" sz="1400" dirty="0">
                <a:effectLst/>
                <a:latin typeface="Ariana Pro" panose="02010503060300000003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Ariana Pro" panose="0201050306030000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E6FBB-F3EA-BE5E-DF0F-1BB7BEEAD478}"/>
              </a:ext>
            </a:extLst>
          </p:cNvPr>
          <p:cNvSpPr txBox="1"/>
          <p:nvPr/>
        </p:nvSpPr>
        <p:spPr>
          <a:xfrm>
            <a:off x="6329822" y="2227890"/>
            <a:ext cx="5358582" cy="393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Login or Create your Sage account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Log in with your Sage account email address and password or create account at the bottom of the Login page. </a:t>
            </a:r>
            <a:endParaRPr lang="en-GB" sz="14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FFFFFF"/>
              </a:solidFill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When creating your Sage University profile, be sure to enter your </a:t>
            </a:r>
            <a:r>
              <a:rPr lang="en-US" sz="1400" b="1" dirty="0">
                <a:solidFill>
                  <a:srgbClr val="01EE21"/>
                </a:solidFill>
                <a:latin typeface="Ariana Pro" panose="02010503060300000003" pitchFamily="2" charset="0"/>
              </a:rPr>
              <a:t>Sage Intacct Customer ID </a:t>
            </a: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in the Account Number field. This ensures that you receive access to learning benefits associated with your </a:t>
            </a:r>
            <a:r>
              <a:rPr lang="en-US" sz="1400" dirty="0" err="1">
                <a:solidFill>
                  <a:srgbClr val="FFFFFF"/>
                </a:solidFill>
                <a:latin typeface="Ariana Pro" panose="02010503060300000003" pitchFamily="2" charset="0"/>
              </a:rPr>
              <a:t>organisation</a:t>
            </a: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FFFFFF"/>
              </a:solidFill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[You can get your Customer ID by contacting the Acuity24 Implementation, Customer Success or Support team.]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4173-EFEB-8195-AEA6-24667D10B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89" y="4773120"/>
            <a:ext cx="3293808" cy="17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8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645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1EE21"/>
                </a:solidFill>
                <a:latin typeface="Ariana Pro" panose="02010503060300000003" pitchFamily="2" charset="0"/>
              </a:rPr>
              <a:t>Sage University – Free courses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1D2CD-E776-DE52-9ABB-24D60FCCE786}"/>
              </a:ext>
            </a:extLst>
          </p:cNvPr>
          <p:cNvSpPr txBox="1"/>
          <p:nvPr/>
        </p:nvSpPr>
        <p:spPr>
          <a:xfrm>
            <a:off x="838198" y="2227890"/>
            <a:ext cx="5023982" cy="522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There are a mixture of free and chargeable courses on the University and a number of learning pathways depending on your role and experience. 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If you are new to Sage Intacct, </a:t>
            </a:r>
            <a:r>
              <a:rPr lang="en-GB" sz="1400" b="1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Sage Intacct Fundamentals On-demand (UK) </a:t>
            </a:r>
            <a:r>
              <a:rPr lang="en-GB" sz="1400" dirty="0">
                <a:effectLst/>
                <a:latin typeface="Ariana Pro" panose="02010503060300000003" pitchFamily="2" charset="0"/>
              </a:rPr>
              <a:t>is a great starting point! This module takes you through navigation and performing key accounting functions and common </a:t>
            </a:r>
            <a:endParaRPr lang="en-GB" sz="14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procedures, such as:</a:t>
            </a:r>
            <a:endParaRPr lang="en-GB" sz="1400" dirty="0"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entering purchase invoices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Making and receiving payments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entering invoices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reconciling bank statements and credit cards.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effectLst/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latin typeface="Ariana Pro" panose="0201050306030000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97D86-3BC5-6C20-D4F2-4BF4DC9EBF8E}"/>
              </a:ext>
            </a:extLst>
          </p:cNvPr>
          <p:cNvSpPr txBox="1"/>
          <p:nvPr/>
        </p:nvSpPr>
        <p:spPr>
          <a:xfrm>
            <a:off x="6329821" y="2227890"/>
            <a:ext cx="5419727" cy="203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Ariana Pro" panose="02010503060300000003" pitchFamily="2" charset="0"/>
              </a:rPr>
              <a:t>Modules also give access to </a:t>
            </a:r>
            <a:r>
              <a:rPr lang="en-GB" sz="1400" dirty="0">
                <a:effectLst/>
                <a:latin typeface="Ariana Pro" panose="02010503060300000003" pitchFamily="2" charset="0"/>
              </a:rPr>
              <a:t>virtual lab environment for 1</a:t>
            </a:r>
            <a:r>
              <a:rPr lang="en-GB" sz="1400" dirty="0">
                <a:latin typeface="Ariana Pro" panose="02010503060300000003" pitchFamily="2" charset="0"/>
              </a:rPr>
              <a:t>4</a:t>
            </a:r>
            <a:r>
              <a:rPr lang="en-GB" sz="1400" dirty="0">
                <a:effectLst/>
                <a:latin typeface="Ariana Pro" panose="02010503060300000003" pitchFamily="2" charset="0"/>
              </a:rPr>
              <a:t> days so you can apply and practice new skills without the worry of impacting your live system. </a:t>
            </a:r>
          </a:p>
          <a:p>
            <a:pPr>
              <a:lnSpc>
                <a:spcPct val="150000"/>
              </a:lnSpc>
            </a:pPr>
            <a:endParaRPr lang="en-GB" sz="1400" dirty="0">
              <a:effectLst/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If you are a new admin, try </a:t>
            </a:r>
            <a:r>
              <a:rPr lang="en-GB" sz="1400" b="1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Managing Users, Roles, and Permissions</a:t>
            </a:r>
            <a:endParaRPr lang="en-GB" sz="1400" dirty="0">
              <a:solidFill>
                <a:srgbClr val="01EE21"/>
              </a:solidFill>
              <a:latin typeface="Ariana Pro" panose="0201050306030000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8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74" y="67860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1EE21"/>
                </a:solidFill>
                <a:latin typeface="Ariana Pro" panose="02010503060300000003" pitchFamily="2" charset="0"/>
              </a:rPr>
              <a:t>Example Learning Pathway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EED542-F2CA-F55B-B116-3115216444E3}"/>
              </a:ext>
            </a:extLst>
          </p:cNvPr>
          <p:cNvSpPr/>
          <p:nvPr/>
        </p:nvSpPr>
        <p:spPr>
          <a:xfrm>
            <a:off x="905511" y="2463452"/>
            <a:ext cx="1666338" cy="305635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GB" b="1" dirty="0">
                <a:solidFill>
                  <a:srgbClr val="FFFFFF"/>
                </a:solidFill>
                <a:effectLst/>
                <a:latin typeface="Ariana Pro" panose="02010503060300000003" pitchFamily="2" charset="0"/>
              </a:rPr>
              <a:t>1</a:t>
            </a:r>
          </a:p>
          <a:p>
            <a:pPr algn="ctr">
              <a:lnSpc>
                <a:spcPct val="120000"/>
              </a:lnSpc>
            </a:pPr>
            <a:r>
              <a:rPr lang="en-GB" sz="1400" b="1" dirty="0">
                <a:solidFill>
                  <a:srgbClr val="FFFFFF"/>
                </a:solidFill>
                <a:effectLst/>
                <a:latin typeface="Ariana Pro" panose="02010503060300000003" pitchFamily="2" charset="0"/>
              </a:rPr>
              <a:t>Get Started </a:t>
            </a:r>
          </a:p>
          <a:p>
            <a:pPr algn="ctr">
              <a:lnSpc>
                <a:spcPct val="120000"/>
              </a:lnSpc>
            </a:pPr>
            <a:endParaRPr lang="en-GB" sz="1200" b="1" dirty="0">
              <a:solidFill>
                <a:srgbClr val="FFFFFF"/>
              </a:solidFill>
              <a:latin typeface="Ariana Pro" panose="02010503060300000003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GB" sz="1200" dirty="0">
                <a:effectLst/>
                <a:latin typeface="Ariana Pro" panose="02010503060300000003" pitchFamily="2" charset="0"/>
              </a:rPr>
              <a:t>On-demand intro course to help you navigate the system </a:t>
            </a:r>
            <a:endParaRPr lang="en-GB" sz="1200" dirty="0">
              <a:latin typeface="Ariana Pro" panose="02010503060300000003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3B653A1-4C9F-A32E-FE93-A6046B2E34ED}"/>
              </a:ext>
            </a:extLst>
          </p:cNvPr>
          <p:cNvSpPr/>
          <p:nvPr/>
        </p:nvSpPr>
        <p:spPr>
          <a:xfrm>
            <a:off x="2900280" y="2463452"/>
            <a:ext cx="1666338" cy="305635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GB" b="1" dirty="0">
                <a:solidFill>
                  <a:schemeClr val="tx1"/>
                </a:solidFill>
                <a:effectLst/>
                <a:latin typeface="Ariana Pro" panose="02010503060300000003" pitchFamily="2" charset="0"/>
              </a:rPr>
              <a:t>2</a:t>
            </a:r>
          </a:p>
          <a:p>
            <a:pPr>
              <a:lnSpc>
                <a:spcPct val="120000"/>
              </a:lnSpc>
            </a:pPr>
            <a:r>
              <a:rPr lang="en-GB" sz="1400" b="1" dirty="0">
                <a:solidFill>
                  <a:schemeClr val="tx1"/>
                </a:solidFill>
                <a:effectLst/>
                <a:latin typeface="Ariana Pro" panose="02010503060300000003" pitchFamily="2" charset="0"/>
              </a:rPr>
              <a:t>Fundamentals </a:t>
            </a:r>
            <a:endParaRPr lang="en-GB" sz="1400" dirty="0">
              <a:solidFill>
                <a:schemeClr val="tx1"/>
              </a:solidFill>
              <a:effectLst/>
              <a:latin typeface="Ariana Pro" panose="02010503060300000003" pitchFamily="2" charset="0"/>
            </a:endParaRPr>
          </a:p>
          <a:p>
            <a:pPr algn="ctr">
              <a:lnSpc>
                <a:spcPct val="120000"/>
              </a:lnSpc>
            </a:pPr>
            <a:endParaRPr lang="en-GB" sz="1200" dirty="0">
              <a:solidFill>
                <a:schemeClr val="tx1"/>
              </a:solidFill>
              <a:effectLst/>
              <a:latin typeface="Ariana Pro" panose="02010503060300000003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GB" sz="1200" dirty="0">
                <a:solidFill>
                  <a:schemeClr val="tx1"/>
                </a:solidFill>
                <a:effectLst/>
                <a:latin typeface="Ariana Pro" panose="02010503060300000003" pitchFamily="2" charset="0"/>
              </a:rPr>
              <a:t>Teaches you how to navigate and perform accounting functions using SI</a:t>
            </a:r>
            <a:endParaRPr lang="en-GB" sz="1200" dirty="0">
              <a:solidFill>
                <a:schemeClr val="tx1"/>
              </a:solidFill>
              <a:latin typeface="Ariana Pro" panose="02010503060300000003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6A5A410-CDEE-B161-01C0-A0DF058556E7}"/>
              </a:ext>
            </a:extLst>
          </p:cNvPr>
          <p:cNvSpPr/>
          <p:nvPr/>
        </p:nvSpPr>
        <p:spPr>
          <a:xfrm>
            <a:off x="4895049" y="2463452"/>
            <a:ext cx="1666338" cy="305635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GB" b="1" dirty="0">
                <a:solidFill>
                  <a:srgbClr val="FFFFFF"/>
                </a:solidFill>
                <a:effectLst/>
                <a:latin typeface="Ariana Pro" panose="02010503060300000003" pitchFamily="2" charset="0"/>
              </a:rPr>
              <a:t>3</a:t>
            </a:r>
          </a:p>
          <a:p>
            <a:pPr algn="ctr">
              <a:lnSpc>
                <a:spcPct val="120000"/>
              </a:lnSpc>
            </a:pPr>
            <a:r>
              <a:rPr lang="en-GB" sz="1400" b="1" dirty="0">
                <a:solidFill>
                  <a:srgbClr val="FFFFFF"/>
                </a:solidFill>
                <a:effectLst/>
                <a:latin typeface="Ariana Pro" panose="02010503060300000003" pitchFamily="2" charset="0"/>
              </a:rPr>
              <a:t>Working with Budgets </a:t>
            </a:r>
          </a:p>
          <a:p>
            <a:pPr algn="ctr">
              <a:lnSpc>
                <a:spcPct val="120000"/>
              </a:lnSpc>
            </a:pPr>
            <a:endParaRPr lang="en-GB" sz="1200" dirty="0">
              <a:latin typeface="Ariana Pro" panose="02010503060300000003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GB" sz="1200" dirty="0">
                <a:effectLst/>
                <a:latin typeface="Ariana Pro" panose="02010503060300000003" pitchFamily="2" charset="0"/>
              </a:rPr>
              <a:t>Shows you how to add, import, modify, and manage budgets in the system</a:t>
            </a:r>
            <a:r>
              <a:rPr lang="en-GB" sz="1200" dirty="0">
                <a:solidFill>
                  <a:srgbClr val="425168"/>
                </a:solidFill>
                <a:effectLst/>
                <a:latin typeface="Ariana Pro" panose="02010503060300000003" pitchFamily="2" charset="0"/>
              </a:rPr>
              <a:t>. </a:t>
            </a:r>
            <a:endParaRPr lang="en-GB" sz="1200" dirty="0">
              <a:latin typeface="Ariana Pro" panose="02010503060300000003" pitchFamily="2" charset="0"/>
            </a:endParaRPr>
          </a:p>
          <a:p>
            <a:pPr algn="ctr"/>
            <a:endParaRPr lang="en-US" sz="1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C6BF70-7C8F-7612-8D52-A41F3F75B11C}"/>
              </a:ext>
            </a:extLst>
          </p:cNvPr>
          <p:cNvSpPr/>
          <p:nvPr/>
        </p:nvSpPr>
        <p:spPr>
          <a:xfrm>
            <a:off x="6889819" y="2463452"/>
            <a:ext cx="1666338" cy="305635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GB" b="1" dirty="0">
                <a:solidFill>
                  <a:srgbClr val="FFFFFF"/>
                </a:solidFill>
                <a:effectLst/>
                <a:latin typeface="Ariana Pro" panose="02010503060300000003" pitchFamily="2" charset="0"/>
              </a:rPr>
              <a:t>4</a:t>
            </a:r>
          </a:p>
          <a:p>
            <a:pPr algn="ctr">
              <a:lnSpc>
                <a:spcPct val="120000"/>
              </a:lnSpc>
            </a:pPr>
            <a:r>
              <a:rPr lang="en-GB" sz="1400" b="1" dirty="0">
                <a:solidFill>
                  <a:srgbClr val="FFFFFF"/>
                </a:solidFill>
                <a:effectLst/>
                <a:latin typeface="Ariana Pro" panose="02010503060300000003" pitchFamily="2" charset="0"/>
              </a:rPr>
              <a:t>Working with Multi-Entity Shared Environments </a:t>
            </a:r>
            <a:endParaRPr lang="en-GB" sz="1400" dirty="0">
              <a:latin typeface="Ariana Pro" panose="02010503060300000003" pitchFamily="2" charset="0"/>
            </a:endParaRPr>
          </a:p>
          <a:p>
            <a:pPr algn="ctr">
              <a:lnSpc>
                <a:spcPct val="120000"/>
              </a:lnSpc>
            </a:pPr>
            <a:endParaRPr lang="en-GB" sz="1200" dirty="0">
              <a:effectLst/>
              <a:latin typeface="Ariana Pro" panose="02010503060300000003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GB" sz="1200" dirty="0">
                <a:effectLst/>
                <a:latin typeface="Ariana Pro" panose="02010503060300000003" pitchFamily="2" charset="0"/>
              </a:rPr>
              <a:t>Teaches you how to navigate and </a:t>
            </a:r>
            <a:endParaRPr lang="en-GB" sz="1200" dirty="0">
              <a:latin typeface="Ariana Pro" panose="02010503060300000003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GB" sz="1200" dirty="0">
                <a:effectLst/>
                <a:latin typeface="Ariana Pro" panose="02010503060300000003" pitchFamily="2" charset="0"/>
              </a:rPr>
              <a:t>transact in multi- entity shared environments</a:t>
            </a:r>
            <a:endParaRPr lang="en-GB" sz="1200" dirty="0">
              <a:latin typeface="Ariana Pro" panose="02010503060300000003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F4F61B3-3DBA-6410-98A2-FBD38176DE52}"/>
              </a:ext>
            </a:extLst>
          </p:cNvPr>
          <p:cNvSpPr/>
          <p:nvPr/>
        </p:nvSpPr>
        <p:spPr>
          <a:xfrm>
            <a:off x="8884589" y="2463452"/>
            <a:ext cx="1666338" cy="305635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GB" b="1" dirty="0">
                <a:solidFill>
                  <a:schemeClr val="tx1"/>
                </a:solidFill>
                <a:effectLst/>
                <a:latin typeface="Ariana Pro" panose="02010503060300000003" pitchFamily="2" charset="0"/>
              </a:rPr>
              <a:t>5</a:t>
            </a:r>
          </a:p>
          <a:p>
            <a:pPr algn="ctr">
              <a:lnSpc>
                <a:spcPct val="120000"/>
              </a:lnSpc>
            </a:pPr>
            <a:r>
              <a:rPr lang="en-GB" sz="1400" b="1" dirty="0">
                <a:solidFill>
                  <a:schemeClr val="tx1"/>
                </a:solidFill>
                <a:effectLst/>
                <a:latin typeface="Ariana Pro" panose="02010503060300000003" pitchFamily="2" charset="0"/>
              </a:rPr>
              <a:t>Learn More </a:t>
            </a:r>
            <a:endParaRPr lang="en-GB" sz="1400" dirty="0">
              <a:solidFill>
                <a:schemeClr val="tx1"/>
              </a:solidFill>
              <a:latin typeface="Ariana Pro" panose="02010503060300000003" pitchFamily="2" charset="0"/>
            </a:endParaRPr>
          </a:p>
          <a:p>
            <a:pPr algn="ctr">
              <a:lnSpc>
                <a:spcPct val="120000"/>
              </a:lnSpc>
            </a:pPr>
            <a:endParaRPr lang="en-GB" sz="1200" dirty="0">
              <a:solidFill>
                <a:schemeClr val="tx1"/>
              </a:solidFill>
              <a:effectLst/>
              <a:latin typeface="Ariana Pro" panose="02010503060300000003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GB" sz="1200" dirty="0">
                <a:solidFill>
                  <a:schemeClr val="tx1"/>
                </a:solidFill>
                <a:effectLst/>
                <a:latin typeface="Ariana Pro" panose="02010503060300000003" pitchFamily="2" charset="0"/>
              </a:rPr>
              <a:t>Additional courses available to dive deeper into product functionality by module. </a:t>
            </a:r>
            <a:endParaRPr lang="en-GB" sz="1200" dirty="0">
              <a:solidFill>
                <a:schemeClr val="tx1"/>
              </a:solidFill>
              <a:latin typeface="Ariana Pro" panose="02010503060300000003" pitchFamily="2" charset="0"/>
            </a:endParaRPr>
          </a:p>
          <a:p>
            <a:pPr algn="ctr">
              <a:lnSpc>
                <a:spcPct val="120000"/>
              </a:lnSpc>
            </a:pPr>
            <a:endParaRPr lang="en-US" sz="1200" dirty="0">
              <a:solidFill>
                <a:schemeClr val="tx1"/>
              </a:solidFill>
              <a:latin typeface="Ariana Pro" panose="02010503060300000003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8AF1BB-3876-0E78-B08D-1DE667DECA38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571849" y="3991628"/>
            <a:ext cx="3284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C884C6-4674-B4CB-69BD-37C4C0F1482F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566618" y="3991628"/>
            <a:ext cx="3284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B45B81-FB62-C5DA-73AE-1F4056436958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6561387" y="3991628"/>
            <a:ext cx="3284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9DADAD-7C8E-078D-9360-D8694FBF9A42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8556157" y="3991628"/>
            <a:ext cx="3284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427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na Pro" panose="02010503060300000003" pitchFamily="2" charset="0"/>
              </a:rPr>
              <a:t>The Sage Community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1D2CD-E776-DE52-9ABB-24D60FCCE786}"/>
              </a:ext>
            </a:extLst>
          </p:cNvPr>
          <p:cNvSpPr txBox="1"/>
          <p:nvPr/>
        </p:nvSpPr>
        <p:spPr>
          <a:xfrm>
            <a:off x="725618" y="1959834"/>
            <a:ext cx="4337996" cy="457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The</a:t>
            </a:r>
            <a:r>
              <a:rPr lang="en-GB" sz="1400" dirty="0">
                <a:latin typeface="Ariana Pro" panose="02010503060300000003" pitchFamily="2" charset="0"/>
              </a:rPr>
              <a:t> global</a:t>
            </a:r>
            <a:r>
              <a:rPr lang="en-GB" sz="1400" dirty="0">
                <a:effectLst/>
                <a:latin typeface="Ariana Pro" panose="02010503060300000003" pitchFamily="2" charset="0"/>
              </a:rPr>
              <a:t> Sage Community is the place where you can: </a:t>
            </a:r>
            <a:endParaRPr lang="en-GB" sz="1400" dirty="0"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Ask questions of your peers – Join the Sage Intacct Community Group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See weekly tips and tricks </a:t>
            </a:r>
            <a:endParaRPr lang="en-GB" sz="1400" dirty="0"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Research the knowledge base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Log and vote on IDEA’s for Sage Intacct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na Pro" panose="02010503060300000003" pitchFamily="2" charset="0"/>
              </a:rPr>
              <a:t>Ask a Question on the Community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na Pro" panose="02010503060300000003" pitchFamily="2" charset="0"/>
              </a:rPr>
              <a:t>Register for webinars – via United Kingdom Events &amp; Webinars</a:t>
            </a:r>
            <a:endParaRPr lang="en-GB" sz="1400" dirty="0">
              <a:effectLst/>
              <a:latin typeface="Ariana Pro" panose="02010503060300000003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>
              <a:effectLst/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na Pro" panose="02010503060300000003" pitchFamily="2" charset="0"/>
              </a:rPr>
              <a:t>Sign up to the community </a:t>
            </a:r>
            <a:r>
              <a:rPr lang="en-GB" sz="1400" dirty="0">
                <a:latin typeface="Ariana Pro" panose="02010503060300000003" pitchFamily="2" charset="0"/>
              </a:rPr>
              <a:t>from the Sage Intacct homepage,</a:t>
            </a:r>
            <a:r>
              <a:rPr lang="en-GB" sz="1400" dirty="0">
                <a:effectLst/>
                <a:latin typeface="Ariana Pro" panose="02010503060300000003" pitchFamily="2" charset="0"/>
              </a:rPr>
              <a:t> the help centre or click</a:t>
            </a:r>
            <a:r>
              <a:rPr lang="en-GB" sz="1400" dirty="0">
                <a:solidFill>
                  <a:srgbClr val="01EE21"/>
                </a:solidFill>
                <a:effectLst/>
                <a:latin typeface="Ariana Pro" panose="02010503060300000003" pitchFamily="2" charset="0"/>
              </a:rPr>
              <a:t> </a:t>
            </a:r>
            <a:r>
              <a:rPr lang="en-GB" sz="1400" b="1" u="sng" dirty="0">
                <a:solidFill>
                  <a:srgbClr val="01EE21"/>
                </a:solidFill>
                <a:effectLst/>
                <a:latin typeface="Ariana Pro" panose="0201050306030000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400" dirty="0">
                <a:effectLst/>
                <a:latin typeface="Ariana Pro" panose="02010503060300000003" pitchFamily="2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A6FAC-F57F-84A8-D43E-C4488EB90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615" y="1856409"/>
            <a:ext cx="3883755" cy="2661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92A7E9-3881-64EF-3E18-0B817AD8C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801" y="4130326"/>
            <a:ext cx="3822998" cy="254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7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5039F9F92EA409FE2BE5C4128AD02" ma:contentTypeVersion="14" ma:contentTypeDescription="Create a new document." ma:contentTypeScope="" ma:versionID="7e3bc624fcdda42e39e8cdb136b602d8">
  <xsd:schema xmlns:xsd="http://www.w3.org/2001/XMLSchema" xmlns:xs="http://www.w3.org/2001/XMLSchema" xmlns:p="http://schemas.microsoft.com/office/2006/metadata/properties" xmlns:ns2="f6192ee8-7ec7-4ab4-86dd-bc0f1f9a82af" xmlns:ns3="b1f6a585-cca9-41bf-9c14-2851b46003ac" targetNamespace="http://schemas.microsoft.com/office/2006/metadata/properties" ma:root="true" ma:fieldsID="9a1bbe39f56f6920f13a9f46b9e111fc" ns2:_="" ns3:_="">
    <xsd:import namespace="f6192ee8-7ec7-4ab4-86dd-bc0f1f9a82af"/>
    <xsd:import namespace="b1f6a585-cca9-41bf-9c14-2851b4600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92ee8-7ec7-4ab4-86dd-bc0f1f9a82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a71df7-acc7-4306-9de6-dda4c28c07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6a585-cca9-41bf-9c14-2851b4600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321aa22-f696-4721-9881-f0766efb4672}" ma:internalName="TaxCatchAll" ma:showField="CatchAllData" ma:web="b1f6a585-cca9-41bf-9c14-2851b4600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287BC7-B30D-4636-B93B-2196275F4999}"/>
</file>

<file path=customXml/itemProps2.xml><?xml version="1.0" encoding="utf-8"?>
<ds:datastoreItem xmlns:ds="http://schemas.openxmlformats.org/officeDocument/2006/customXml" ds:itemID="{E31A7EA5-F5C2-44CC-ABE5-745FB59760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Widescreen</PresentationFormat>
  <Paragraphs>112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Ariana Pro</vt:lpstr>
      <vt:lpstr>Courier New</vt:lpstr>
      <vt:lpstr>Aptos Display</vt:lpstr>
      <vt:lpstr>Arial</vt:lpstr>
      <vt:lpstr>Office Theme</vt:lpstr>
      <vt:lpstr>Sage Intacct</vt:lpstr>
      <vt:lpstr>Where to Start</vt:lpstr>
      <vt:lpstr>Log in</vt:lpstr>
      <vt:lpstr>Help Centre</vt:lpstr>
      <vt:lpstr>Help Centre</vt:lpstr>
      <vt:lpstr>Connecting to Sage University</vt:lpstr>
      <vt:lpstr>Sage University – Free courses</vt:lpstr>
      <vt:lpstr>Example Learning Pathway</vt:lpstr>
      <vt:lpstr>The Sage Community</vt:lpstr>
      <vt:lpstr>Acuity24 Support and Acuity Community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Miles Whelan</dc:creator>
  <cp:lastModifiedBy>Cloudia Harding</cp:lastModifiedBy>
  <cp:revision>10</cp:revision>
  <dcterms:created xsi:type="dcterms:W3CDTF">2024-03-28T10:59:06Z</dcterms:created>
  <dcterms:modified xsi:type="dcterms:W3CDTF">2024-07-05T16:12:21Z</dcterms:modified>
</cp:coreProperties>
</file>