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embeddedFontLst>
    <p:embeddedFont>
      <p:font typeface="Ariana Pro" panose="02010503060300000003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E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003FF4-0434-228A-DFA0-DE3BC9CD38D9}" v="2" dt="2024-07-02T15:40:55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57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176B-D330-D6C4-764D-646FBD72A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63FD1-5D19-9D8A-5A3F-CBBE6E6D2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A3E0-C0D8-2F5B-51F9-5F1C4935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5D9-E2AA-AD48-898B-208C2A468E0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02B33-D16B-786A-8C92-922A373AC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92F8D-75E7-37E7-BAF2-12608830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D2-8766-8145-8046-EAD72055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67ED8-6AB5-A81F-AD95-54A57EDE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0323C-2483-AE1B-2524-05D3578E0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4298F-0DB9-6DCA-E810-7A38A407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5D9-E2AA-AD48-898B-208C2A468E0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96B1A-67D3-B25F-332B-FE8185838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13308-C05B-357E-D6FE-E09594C6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D2-8766-8145-8046-EAD72055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0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814E2B-1919-5C42-0508-E8EE18480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05E9E-4E60-049F-366F-77A60111A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C475F-32BC-C7DE-B623-F2B3819C3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5D9-E2AA-AD48-898B-208C2A468E0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9C040-1D45-CE47-DDE9-3519023CC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28590-96C2-6695-6BF8-E33D8D7B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D2-8766-8145-8046-EAD72055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6C73-EC82-D561-E42C-F6E43656D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9C2F1-BC74-EE54-6E70-BEC07FB53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158A7-504F-E74E-B182-6976F80A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5D9-E2AA-AD48-898B-208C2A468E0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132F4-6EC4-AA5B-112D-9139D10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96E2B-0D20-0AE7-7790-30AE3760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D2-8766-8145-8046-EAD72055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7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249D-1A7B-BC1B-59EB-85239CEDE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45C4B-99B4-A8C3-4105-AA8719FB3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B240B-2B33-6E68-0449-9413889F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5D9-E2AA-AD48-898B-208C2A468E0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A0E33-605A-5E20-7585-CAFDA26C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61211-C222-1B07-DC78-E1CBA1FA7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D2-8766-8145-8046-EAD72055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7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BC31-D65D-ADB8-7FCC-164BBAD9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F1B29-0EA0-316B-3807-287878AE4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FCD93-25F9-7851-CF1F-D7A156B7C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8D1BD-A739-FAE5-75D3-A0858FCB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5D9-E2AA-AD48-898B-208C2A468E0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90C6F-8958-F2ED-8BFB-F0D780A6E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C1F79-F3C4-AC93-46E0-C94B6444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D2-8766-8145-8046-EAD72055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6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D9FE5-E859-2738-AE28-C9697A37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8D5C8-23EF-764E-164D-3344A98B6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F1954-F216-E487-D45B-27689F4CC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3B5444-DAD8-0E3C-DF0F-ED0637143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309F45-EF3D-F5E7-E63C-B0542FFAE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CDF09-BA2A-4AC7-F756-2127085A4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5D9-E2AA-AD48-898B-208C2A468E0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58AF9C-B576-99F1-9C44-D7FE6E42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B93604-94F5-C8D0-C587-85193B92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D2-8766-8145-8046-EAD72055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4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E199-B8A3-97A9-26A4-B895CCD72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3D68F-5C6E-BBE3-8D3F-C2451C826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5D9-E2AA-AD48-898B-208C2A468E0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D6BEB1-67C2-C9F3-F4BC-584EC74A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1C29A-225E-8FBD-502A-005275E4C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D2-8766-8145-8046-EAD72055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7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C29BDA-1049-35B4-1210-15C13D72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5D9-E2AA-AD48-898B-208C2A468E0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1B619-3E79-E607-FE2B-6B2F64C22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ECE38-1FE6-8ECA-0014-F36BA825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D2-8766-8145-8046-EAD72055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9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D25E9-C656-7BF7-5BAE-65A72C02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BFF72-EBF0-589A-E38D-73813D339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8EC94-2633-4FBA-42C4-30EFA285A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3BB53-177A-3B8D-F8F2-FA9491F19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5D9-E2AA-AD48-898B-208C2A468E0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E4E9F-CAEA-C698-2E53-14B241737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1CAEE-EFA3-FEEE-9129-778A8255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D2-8766-8145-8046-EAD72055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6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7202-F087-BC1C-625A-895DE1CE9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935C22-8B29-E63C-83C0-83E4F1FAB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CF7C5-DB66-0B38-ECEC-3B79B0699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DDD56-AF5E-2BB6-D39D-C9F3CED7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5D9-E2AA-AD48-898B-208C2A468E0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116B4-B736-6A9E-9787-C14DFBCE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50D70-B9F9-4323-AAEA-476D1751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7AD2-8766-8145-8046-EAD72055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887E2-186B-D597-6382-B5339246F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E22A3-4E50-23AD-B94F-F6B731F7F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50833-FE54-8764-AD87-0E4BDED39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A265D9-E2AA-AD48-898B-208C2A468E0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C8BB3-1F80-C527-8642-C41B782A3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90EF0-C905-492D-7E2A-0135D8A98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817AD2-8766-8145-8046-EAD72055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69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ageu.com/SageIntacct/Logo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FF9C-5F73-03EB-142E-AA5CA8070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7082"/>
            <a:ext cx="9144000" cy="841918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01EE21"/>
                </a:solidFill>
                <a:latin typeface="Ariana Pro" panose="02010503060300000003" pitchFamily="2" charset="0"/>
              </a:rPr>
              <a:t>Get Started with the Sage University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A75DD-ADA2-F10D-E9F7-FB1B40B3F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0859"/>
            <a:ext cx="9144000" cy="177557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endParaRPr lang="en-US" dirty="0"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Ariana Pro" panose="02010503060300000003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DB0612B-4E01-FDD6-9B91-626E3B1C3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48762" y="2026825"/>
            <a:ext cx="3694475" cy="29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4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32A2-B953-A2C5-79B8-BA30F168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626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na Pro" panose="02010503060300000003" pitchFamily="2" charset="0"/>
              </a:rPr>
              <a:t>Accessing the Sage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1164AD-D1A8-B432-B2FF-463CC13A6D71}"/>
              </a:ext>
            </a:extLst>
          </p:cNvPr>
          <p:cNvSpPr txBox="1"/>
          <p:nvPr/>
        </p:nvSpPr>
        <p:spPr>
          <a:xfrm>
            <a:off x="838200" y="2517405"/>
            <a:ext cx="5023982" cy="3664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Ariana Pro" panose="02010503060300000003" pitchFamily="2" charset="0"/>
              </a:rPr>
              <a:t>New to Sage Intacct learning? Complete your Sage University profile to get started by clicking below or access directly from Sage Intacct at Help &amp; Support &gt;  Sage University: Link </a:t>
            </a:r>
            <a:r>
              <a:rPr lang="en-US" sz="1400" u="sng" dirty="0">
                <a:solidFill>
                  <a:srgbClr val="01EE21"/>
                </a:solidFill>
                <a:latin typeface="Ariana Pro" panose="0201050306030000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400" dirty="0">
                <a:latin typeface="Ariana Pro" panose="02010503060300000003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Ariana Pro" panose="02010503060300000003" pitchFamily="2" charset="0"/>
              </a:rPr>
              <a:t>When creating your Sage University profile, be sure to enter your </a:t>
            </a:r>
            <a:r>
              <a:rPr lang="en-US" sz="1400" dirty="0">
                <a:solidFill>
                  <a:srgbClr val="01EE21"/>
                </a:solidFill>
                <a:latin typeface="Ariana Pro" panose="02010503060300000003" pitchFamily="2" charset="0"/>
              </a:rPr>
              <a:t>Sage Intacct Customer ID </a:t>
            </a:r>
            <a:r>
              <a:rPr lang="en-US" sz="1400" dirty="0">
                <a:solidFill>
                  <a:srgbClr val="FFFFFF"/>
                </a:solidFill>
                <a:latin typeface="Ariana Pro" panose="02010503060300000003" pitchFamily="2" charset="0"/>
              </a:rPr>
              <a:t>in the Account Number field. This ensures that you receive access to learning benefits associated with your organization.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rgbClr val="FFFFFF"/>
              </a:solidFill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solidFill>
                  <a:srgbClr val="FFFFFF"/>
                </a:solidFill>
                <a:latin typeface="Ariana Pro" panose="02010503060300000003" pitchFamily="2" charset="0"/>
              </a:rPr>
              <a:t>[You can get your Customer ID by contacting the Acuity24 Implementation, Customer Success or Support team.]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D3497F-6F65-6CD0-5476-75CC76031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665" y="2517405"/>
            <a:ext cx="3666509" cy="3664978"/>
          </a:xfrm>
          <a:prstGeom prst="round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6B14A35-C32E-4FDB-985C-A6F245E35F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/>
          <a:stretch/>
        </p:blipFill>
        <p:spPr>
          <a:xfrm>
            <a:off x="8118919" y="2517405"/>
            <a:ext cx="2759687" cy="1730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894CBA-FE9D-7105-CF89-CCF81C044772}"/>
              </a:ext>
            </a:extLst>
          </p:cNvPr>
          <p:cNvSpPr/>
          <p:nvPr/>
        </p:nvSpPr>
        <p:spPr>
          <a:xfrm>
            <a:off x="8229600" y="4521896"/>
            <a:ext cx="1628384" cy="2630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854FB2-89E1-FB68-5390-FAA774FA6E7F}"/>
              </a:ext>
            </a:extLst>
          </p:cNvPr>
          <p:cNvSpPr/>
          <p:nvPr/>
        </p:nvSpPr>
        <p:spPr>
          <a:xfrm>
            <a:off x="9952174" y="2604836"/>
            <a:ext cx="870314" cy="226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F67F4D-018D-BF95-1D34-CACDF2AB685F}"/>
              </a:ext>
            </a:extLst>
          </p:cNvPr>
          <p:cNvSpPr/>
          <p:nvPr/>
        </p:nvSpPr>
        <p:spPr>
          <a:xfrm>
            <a:off x="8649847" y="3228291"/>
            <a:ext cx="870314" cy="226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6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EE3D2CD-8328-1A33-2C8E-36C07A718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20" y="2517405"/>
            <a:ext cx="4324325" cy="37939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4232A2-B953-A2C5-79B8-BA30F168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626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na Pro" panose="02010503060300000003" pitchFamily="2" charset="0"/>
              </a:rPr>
              <a:t>Complimentary Training Courses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1164AD-D1A8-B432-B2FF-463CC13A6D71}"/>
              </a:ext>
            </a:extLst>
          </p:cNvPr>
          <p:cNvSpPr txBox="1"/>
          <p:nvPr/>
        </p:nvSpPr>
        <p:spPr>
          <a:xfrm>
            <a:off x="838200" y="2517405"/>
            <a:ext cx="5023982" cy="2637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Ariana Pro" panose="02010503060300000003" pitchFamily="2" charset="0"/>
              </a:rPr>
              <a:t>Once logged in all users can </a:t>
            </a:r>
            <a:r>
              <a:rPr lang="en-US" sz="1400" dirty="0">
                <a:solidFill>
                  <a:srgbClr val="FFFFFF"/>
                </a:solidFill>
                <a:latin typeface="Ariana Pro" panose="02010503060300000003" pitchFamily="2" charset="0"/>
              </a:rPr>
              <a:t>access complimentary Sage Intacct courses with a Sage account at </a:t>
            </a:r>
            <a:r>
              <a:rPr lang="en-US" sz="1400" dirty="0">
                <a:solidFill>
                  <a:srgbClr val="01EE21"/>
                </a:solidFill>
                <a:latin typeface="Ariana Pro" panose="02010503060300000003" pitchFamily="2" charset="0"/>
              </a:rPr>
              <a:t>Any Time!</a:t>
            </a:r>
          </a:p>
          <a:p>
            <a:pPr>
              <a:lnSpc>
                <a:spcPct val="150000"/>
              </a:lnSpc>
            </a:pPr>
            <a:endParaRPr lang="en-US" sz="1400" b="1" dirty="0">
              <a:solidFill>
                <a:schemeClr val="accent6"/>
              </a:solidFill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1EE21"/>
                </a:solidFill>
                <a:latin typeface="Ariana Pro" panose="02010503060300000003" pitchFamily="2" charset="0"/>
              </a:rPr>
              <a:t>New to Sage Intacct? </a:t>
            </a:r>
            <a:r>
              <a:rPr lang="en-US" sz="1400" dirty="0">
                <a:solidFill>
                  <a:srgbClr val="FFFFFF"/>
                </a:solidFill>
                <a:latin typeface="Ariana Pro" panose="02010503060300000003" pitchFamily="2" charset="0"/>
              </a:rPr>
              <a:t>Take complimentary training during implementation to prepare for success.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FFFFFF"/>
              </a:solidFill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1EE21"/>
                </a:solidFill>
                <a:latin typeface="Ariana Pro" panose="02010503060300000003" pitchFamily="2" charset="0"/>
              </a:rPr>
              <a:t>New User? </a:t>
            </a:r>
            <a:r>
              <a:rPr lang="en-US" sz="1400" dirty="0">
                <a:solidFill>
                  <a:srgbClr val="FFFFFF"/>
                </a:solidFill>
                <a:latin typeface="Ariana Pro" panose="02010503060300000003" pitchFamily="2" charset="0"/>
              </a:rPr>
              <a:t>Take complimentary courses to </a:t>
            </a:r>
            <a:r>
              <a:rPr lang="en-US" sz="1400" dirty="0" err="1">
                <a:solidFill>
                  <a:srgbClr val="FFFFFF"/>
                </a:solidFill>
                <a:latin typeface="Ariana Pro" panose="02010503060300000003" pitchFamily="2" charset="0"/>
              </a:rPr>
              <a:t>familiarise</a:t>
            </a:r>
            <a:r>
              <a:rPr lang="en-US" sz="1400" dirty="0">
                <a:solidFill>
                  <a:srgbClr val="FFFFFF"/>
                </a:solidFill>
                <a:latin typeface="Ariana Pro" panose="02010503060300000003" pitchFamily="2" charset="0"/>
              </a:rPr>
              <a:t> yourself with navigation and key processes.</a:t>
            </a:r>
            <a:endParaRPr lang="en-US" sz="1000" dirty="0">
              <a:solidFill>
                <a:srgbClr val="FFFFFF"/>
              </a:solidFill>
              <a:latin typeface="Ariana Pro" panose="02010503060300000003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894CBA-FE9D-7105-CF89-CCF81C044772}"/>
              </a:ext>
            </a:extLst>
          </p:cNvPr>
          <p:cNvSpPr/>
          <p:nvPr/>
        </p:nvSpPr>
        <p:spPr>
          <a:xfrm>
            <a:off x="6850742" y="4507381"/>
            <a:ext cx="1089746" cy="16849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4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32A2-B953-A2C5-79B8-BA30F168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626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na Pro" panose="02010503060300000003" pitchFamily="2" charset="0"/>
              </a:rPr>
              <a:t>Learning Pathways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1164AD-D1A8-B432-B2FF-463CC13A6D71}"/>
              </a:ext>
            </a:extLst>
          </p:cNvPr>
          <p:cNvSpPr txBox="1"/>
          <p:nvPr/>
        </p:nvSpPr>
        <p:spPr>
          <a:xfrm>
            <a:off x="838200" y="2517405"/>
            <a:ext cx="5023982" cy="3865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Ariana Pro" panose="02010503060300000003" pitchFamily="2" charset="0"/>
              </a:rPr>
              <a:t>Explore the Course catalogue, release notes, video library or work through role-based learning pathways: 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na Pro" panose="02010503060300000003" pitchFamily="2" charset="0"/>
              </a:rPr>
              <a:t>Accounts Payable Specialist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na Pro" panose="02010503060300000003" pitchFamily="2" charset="0"/>
              </a:rPr>
              <a:t>Accounts Receivable Specialist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na Pro" panose="02010503060300000003" pitchFamily="2" charset="0"/>
              </a:rPr>
              <a:t>Controller/Accountant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na Pro" panose="02010503060300000003" pitchFamily="2" charset="0"/>
              </a:rPr>
              <a:t>System Administrator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na Pro" panose="02010503060300000003" pitchFamily="2" charset="0"/>
              </a:rPr>
              <a:t>Projects</a:t>
            </a:r>
          </a:p>
          <a:p>
            <a:pPr>
              <a:lnSpc>
                <a:spcPct val="150000"/>
              </a:lnSpc>
            </a:pPr>
            <a:endParaRPr lang="en-GB" sz="1000" dirty="0"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01EE21"/>
                </a:solidFill>
                <a:latin typeface="Ariana Pro" panose="02010503060300000003" pitchFamily="2" charset="0"/>
              </a:rPr>
              <a:t>New User? </a:t>
            </a:r>
            <a:r>
              <a:rPr lang="en-GB" sz="1000" dirty="0">
                <a:latin typeface="Ariana Pro" panose="02010503060300000003" pitchFamily="2" charset="0"/>
              </a:rPr>
              <a:t>Begin your learning with ‘Getting Started with Sage Intacct’ and ‘Sage Intacct Fundamentals’  </a:t>
            </a:r>
          </a:p>
          <a:p>
            <a:pPr>
              <a:lnSpc>
                <a:spcPct val="150000"/>
              </a:lnSpc>
            </a:pPr>
            <a:endParaRPr lang="en-GB" sz="1000" dirty="0">
              <a:latin typeface="Ariana Pro" panose="02010503060300000003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1000" dirty="0">
                <a:solidFill>
                  <a:srgbClr val="01EE21"/>
                </a:solidFill>
                <a:latin typeface="Ariana Pro" panose="02010503060300000003" pitchFamily="2" charset="0"/>
              </a:rPr>
              <a:t>System Administrator? </a:t>
            </a:r>
            <a:r>
              <a:rPr lang="en-GB" sz="1000" dirty="0">
                <a:latin typeface="Ariana Pro" panose="02010503060300000003" pitchFamily="2" charset="0"/>
              </a:rPr>
              <a:t>Level up with ‘Managing Users, Roles and Permissions’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895687-B363-58DB-F47A-8D6964BBF2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53"/>
          <a:stretch/>
        </p:blipFill>
        <p:spPr>
          <a:xfrm>
            <a:off x="8683332" y="2365844"/>
            <a:ext cx="2289467" cy="19078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5A2B41-6539-843E-4430-D855D3AA8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100" y="2365844"/>
            <a:ext cx="2354737" cy="19078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1733DB-35C7-7513-6629-2695EB85B7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451"/>
          <a:stretch/>
        </p:blipFill>
        <p:spPr>
          <a:xfrm>
            <a:off x="8683333" y="4380007"/>
            <a:ext cx="2289467" cy="19616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CE5E35-9708-C71C-5B60-482D8597AA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506" b="3926"/>
          <a:stretch/>
        </p:blipFill>
        <p:spPr>
          <a:xfrm>
            <a:off x="6236099" y="4380767"/>
            <a:ext cx="2354737" cy="19693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7473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5039F9F92EA409FE2BE5C4128AD02" ma:contentTypeVersion="14" ma:contentTypeDescription="Create a new document." ma:contentTypeScope="" ma:versionID="7e3bc624fcdda42e39e8cdb136b602d8">
  <xsd:schema xmlns:xsd="http://www.w3.org/2001/XMLSchema" xmlns:xs="http://www.w3.org/2001/XMLSchema" xmlns:p="http://schemas.microsoft.com/office/2006/metadata/properties" xmlns:ns2="f6192ee8-7ec7-4ab4-86dd-bc0f1f9a82af" xmlns:ns3="b1f6a585-cca9-41bf-9c14-2851b46003ac" targetNamespace="http://schemas.microsoft.com/office/2006/metadata/properties" ma:root="true" ma:fieldsID="9a1bbe39f56f6920f13a9f46b9e111fc" ns2:_="" ns3:_="">
    <xsd:import namespace="f6192ee8-7ec7-4ab4-86dd-bc0f1f9a82af"/>
    <xsd:import namespace="b1f6a585-cca9-41bf-9c14-2851b4600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92ee8-7ec7-4ab4-86dd-bc0f1f9a82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a71df7-acc7-4306-9de6-dda4c28c07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f6a585-cca9-41bf-9c14-2851b4600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321aa22-f696-4721-9881-f0766efb4672}" ma:internalName="TaxCatchAll" ma:showField="CatchAllData" ma:web="b1f6a585-cca9-41bf-9c14-2851b4600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459ED6-C101-4A21-9173-3BFDFDEAD0D9}"/>
</file>

<file path=customXml/itemProps2.xml><?xml version="1.0" encoding="utf-8"?>
<ds:datastoreItem xmlns:ds="http://schemas.openxmlformats.org/officeDocument/2006/customXml" ds:itemID="{F5320AE1-7B67-4579-810C-DFCFB9E3881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Ariana Pro</vt:lpstr>
      <vt:lpstr>Aptos Display</vt:lpstr>
      <vt:lpstr>Arial</vt:lpstr>
      <vt:lpstr>Office Theme</vt:lpstr>
      <vt:lpstr>Get Started with the Sage University</vt:lpstr>
      <vt:lpstr>Accessing the Sage University</vt:lpstr>
      <vt:lpstr>Complimentary Training Courses</vt:lpstr>
      <vt:lpstr>Learning Pathways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Miles Whelan</dc:creator>
  <cp:lastModifiedBy>Cloudia Harding</cp:lastModifiedBy>
  <cp:revision>12</cp:revision>
  <dcterms:created xsi:type="dcterms:W3CDTF">2024-03-28T10:59:06Z</dcterms:created>
  <dcterms:modified xsi:type="dcterms:W3CDTF">2024-07-02T15:41:59Z</dcterms:modified>
</cp:coreProperties>
</file>